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5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6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8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4237" r:id="rId2"/>
    <p:sldMasterId id="2147484261" r:id="rId3"/>
    <p:sldMasterId id="2147484293" r:id="rId4"/>
    <p:sldMasterId id="2147484316" r:id="rId5"/>
    <p:sldMasterId id="2147484341" r:id="rId6"/>
    <p:sldMasterId id="2147484364" r:id="rId7"/>
    <p:sldMasterId id="2147484381" r:id="rId8"/>
    <p:sldMasterId id="2147484397" r:id="rId9"/>
  </p:sldMasterIdLst>
  <p:notesMasterIdLst>
    <p:notesMasterId r:id="rId34"/>
  </p:notesMasterIdLst>
  <p:sldIdLst>
    <p:sldId id="311" r:id="rId10"/>
    <p:sldId id="313" r:id="rId11"/>
    <p:sldId id="340" r:id="rId12"/>
    <p:sldId id="341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34" r:id="rId25"/>
    <p:sldId id="332" r:id="rId26"/>
    <p:sldId id="333" r:id="rId27"/>
    <p:sldId id="335" r:id="rId28"/>
    <p:sldId id="354" r:id="rId29"/>
    <p:sldId id="339" r:id="rId30"/>
    <p:sldId id="336" r:id="rId31"/>
    <p:sldId id="337" r:id="rId32"/>
    <p:sldId id="314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pos="2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9FF"/>
    <a:srgbClr val="990000"/>
    <a:srgbClr val="7D110C"/>
    <a:srgbClr val="B30838"/>
    <a:srgbClr val="6D6E70"/>
    <a:srgbClr val="F3F3F3"/>
    <a:srgbClr val="F8F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82" autoAdjust="0"/>
    <p:restoredTop sz="84186" autoAdjust="0"/>
  </p:normalViewPr>
  <p:slideViewPr>
    <p:cSldViewPr>
      <p:cViewPr varScale="1">
        <p:scale>
          <a:sx n="57" d="100"/>
          <a:sy n="57" d="100"/>
        </p:scale>
        <p:origin x="993" y="24"/>
      </p:cViewPr>
      <p:guideLst>
        <p:guide orient="horz" pos="624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-2016"/>
    </p:cViewPr>
  </p:sorterViewPr>
  <p:notesViewPr>
    <p:cSldViewPr>
      <p:cViewPr varScale="1">
        <p:scale>
          <a:sx n="66" d="100"/>
          <a:sy n="66" d="100"/>
        </p:scale>
        <p:origin x="1668575090" y="203629040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pPr>
              <a:defRPr/>
            </a:pPr>
            <a:fld id="{D85F35A6-42B8-4D93-8810-66EDA79325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59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DD7977-8B4C-4CE8-AD5A-B3091F5FB569}" type="slidenum">
              <a:rPr lang="en-US" altLang="en-US" sz="1200" i="0" smtClean="0"/>
              <a:pPr/>
              <a:t>1</a:t>
            </a:fld>
            <a:endParaRPr lang="en-US" altLang="en-US" sz="1200" i="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39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923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91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78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Many liver cell types can</a:t>
            </a:r>
            <a:r>
              <a:rPr lang="en-US" sz="1000" baseline="0" dirty="0" smtClean="0"/>
              <a:t> sense and respond to mechanical cues (shear stress, hydrostatic pressure, </a:t>
            </a:r>
            <a:r>
              <a:rPr lang="en-US" sz="1000" baseline="0" smtClean="0"/>
              <a:t>ECM stiffness).</a:t>
            </a:r>
            <a:endParaRPr lang="en-US" sz="100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Specific studies noted</a:t>
            </a:r>
            <a:r>
              <a:rPr lang="en-US" sz="1000" baseline="0" dirty="0" smtClean="0"/>
              <a:t> here (</a:t>
            </a:r>
            <a:r>
              <a:rPr lang="en-US" sz="1000" baseline="0" dirty="0" err="1" smtClean="0"/>
              <a:t>Lozoya</a:t>
            </a:r>
            <a:r>
              <a:rPr lang="en-US" sz="1000" baseline="0" dirty="0" smtClean="0"/>
              <a:t>, </a:t>
            </a:r>
            <a:r>
              <a:rPr lang="en-US" sz="1000" baseline="0" dirty="0" err="1" smtClean="0"/>
              <a:t>Schmelzer</a:t>
            </a:r>
            <a:r>
              <a:rPr lang="en-US" sz="1000" baseline="0" dirty="0" smtClean="0"/>
              <a:t>) are examples of the impact of mechanical cues on liver stem and progenitor cells, important cells for liver bioengineering strategies.</a:t>
            </a:r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Citations:</a:t>
            </a:r>
          </a:p>
          <a:p>
            <a:r>
              <a:rPr lang="en-US" sz="1000" dirty="0" smtClean="0"/>
              <a:t>Hsu et al. (2010) Ann </a:t>
            </a:r>
            <a:r>
              <a:rPr lang="en-US" sz="1000" dirty="0" err="1" smtClean="0"/>
              <a:t>Surg</a:t>
            </a:r>
            <a:r>
              <a:rPr lang="en-US" sz="1000" dirty="0" smtClean="0"/>
              <a:t> 252, 351-357</a:t>
            </a:r>
          </a:p>
          <a:p>
            <a:r>
              <a:rPr lang="en-US" sz="1000" dirty="0" err="1" smtClean="0"/>
              <a:t>Janmey</a:t>
            </a:r>
            <a:r>
              <a:rPr lang="en-US" sz="1000" dirty="0" smtClean="0"/>
              <a:t> et al. (2011) J Cell </a:t>
            </a:r>
            <a:r>
              <a:rPr lang="en-US" sz="1000" dirty="0" err="1" smtClean="0"/>
              <a:t>Sci</a:t>
            </a:r>
            <a:r>
              <a:rPr lang="en-US" sz="1000" dirty="0" smtClean="0"/>
              <a:t> 124, doi:10.1242/jcs.071001</a:t>
            </a:r>
          </a:p>
          <a:p>
            <a:r>
              <a:rPr lang="en-US" sz="1000" dirty="0" err="1" smtClean="0"/>
              <a:t>Gaca</a:t>
            </a:r>
            <a:r>
              <a:rPr lang="en-US" sz="1000" dirty="0" smtClean="0"/>
              <a:t> et al. (2005) Wound Repair Regen 13(1), A24</a:t>
            </a:r>
          </a:p>
          <a:p>
            <a:r>
              <a:rPr lang="en-US" sz="1000" dirty="0" smtClean="0"/>
              <a:t>Li et al. (2007) Hepatology 46(4), 1246-1256</a:t>
            </a:r>
          </a:p>
          <a:p>
            <a:r>
              <a:rPr lang="en-US" sz="1000" dirty="0" smtClean="0"/>
              <a:t>Miki et al. (2011) Tissue </a:t>
            </a:r>
            <a:r>
              <a:rPr lang="en-US" sz="1000" dirty="0" err="1" smtClean="0"/>
              <a:t>Eng</a:t>
            </a:r>
            <a:r>
              <a:rPr lang="en-US" sz="1000" dirty="0" smtClean="0"/>
              <a:t> Part C 16, 115-121.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34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Hepatocyte</a:t>
            </a:r>
            <a:r>
              <a:rPr lang="en-US" baseline="0" dirty="0" smtClean="0"/>
              <a:t> (Hepg2) cells and endothelial cells (es1) cells were seeded in a 50/50 ratio in a </a:t>
            </a:r>
            <a:r>
              <a:rPr lang="en-US" baseline="0" dirty="0" err="1" smtClean="0"/>
              <a:t>decellularized</a:t>
            </a:r>
            <a:r>
              <a:rPr lang="en-US" baseline="0" dirty="0" smtClean="0"/>
              <a:t> scaffold like the one shown on the previous slide.</a:t>
            </a:r>
          </a:p>
          <a:p>
            <a:r>
              <a:rPr lang="en-US" baseline="0" dirty="0" smtClean="0"/>
              <a:t>After seeding, scaffolds were perfused at 4 different flow rates for 7 days in the perfusion bioreactor. </a:t>
            </a:r>
          </a:p>
          <a:p>
            <a:r>
              <a:rPr lang="en-US" baseline="0" dirty="0" smtClean="0"/>
              <a:t>Cells were stained for </a:t>
            </a:r>
            <a:r>
              <a:rPr lang="en-US" baseline="0" dirty="0" err="1" smtClean="0"/>
              <a:t>alb</a:t>
            </a:r>
            <a:r>
              <a:rPr lang="en-US" baseline="0" dirty="0" smtClean="0"/>
              <a:t> (hepg2, green) and e-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(es1, red).</a:t>
            </a:r>
          </a:p>
          <a:p>
            <a:r>
              <a:rPr lang="en-US" baseline="0" dirty="0" smtClean="0"/>
              <a:t>After  1 day, there is little evidence of organization, but after 7 days of perfusion a significant percentage of the vascular structures are lined by endothelial cells only.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Flow may drive self organization of ECs and </a:t>
            </a:r>
            <a:r>
              <a:rPr lang="en-US" baseline="0" dirty="0" err="1" smtClean="0"/>
              <a:t>heps</a:t>
            </a:r>
            <a:r>
              <a:rPr lang="en-US" baseline="0" dirty="0" smtClean="0"/>
              <a:t> within perfused bioreactors.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effect may be mediated by nitric oxide (results not shown here).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998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/>
              <a:t>20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861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974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DD7977-8B4C-4CE8-AD5A-B3091F5FB569}" type="slidenum">
              <a:rPr lang="en-US" altLang="en-US" sz="1200" i="0" smtClean="0"/>
              <a:pPr/>
              <a:t>3</a:t>
            </a:fld>
            <a:endParaRPr lang="en-US" altLang="en-US" sz="1200" i="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0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23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58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7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195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89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394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53648" indent="-289865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59459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23243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87027" indent="-231892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50810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014594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78378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942161" indent="-231892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A88239-A10A-4097-9FBF-7459932AD90D}" type="slidenum">
              <a:rPr lang="en-US" sz="1200">
                <a:solidFill>
                  <a:prstClr val="black"/>
                </a:solidFill>
                <a:latin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 sz="120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/>
          <p:cNvSpPr txBox="1">
            <a:spLocks noChangeArrowheads="1"/>
          </p:cNvSpPr>
          <p:nvPr userDrawn="1"/>
        </p:nvSpPr>
        <p:spPr bwMode="auto">
          <a:xfrm>
            <a:off x="1828800" y="3886200"/>
            <a:ext cx="5486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2800" i="0" dirty="0" smtClean="0">
                <a:solidFill>
                  <a:schemeClr val="accent1"/>
                </a:solidFill>
              </a:rPr>
              <a:t>Paul Macklin, Ph.D.</a:t>
            </a:r>
          </a:p>
          <a:p>
            <a:pPr algn="ctr">
              <a:defRPr/>
            </a:pPr>
            <a:r>
              <a:rPr lang="en-US" altLang="en-US" sz="2000" i="0" dirty="0" smtClean="0"/>
              <a:t>Intelligent Systems Engineering</a:t>
            </a:r>
          </a:p>
          <a:p>
            <a:pPr algn="ctr">
              <a:defRPr/>
            </a:pPr>
            <a:r>
              <a:rPr lang="en-US" altLang="en-US" sz="2000" i="0" dirty="0" smtClean="0"/>
              <a:t>Indiana University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384048"/>
            <a:ext cx="8229600" cy="3200400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4800" b="1"/>
            </a:lvl2pPr>
            <a:lvl3pPr marL="914400" indent="0">
              <a:buFontTx/>
              <a:buNone/>
              <a:defRPr sz="4800" b="1"/>
            </a:lvl3pPr>
            <a:lvl4pPr marL="1371600" indent="0">
              <a:buFontTx/>
              <a:buNone/>
              <a:defRPr sz="4800" b="1"/>
            </a:lvl4pPr>
            <a:lvl5pPr marL="1828800" indent="0">
              <a:buFontTx/>
              <a:buNone/>
              <a:defRPr sz="4800" b="1"/>
            </a:lvl5pPr>
          </a:lstStyle>
          <a:p>
            <a:pPr lvl="0"/>
            <a:r>
              <a:rPr lang="en-US" dirty="0" smtClean="0"/>
              <a:t>Insert title here!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971800" y="5181600"/>
            <a:ext cx="3200400" cy="5486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Insert date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30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36576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4510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288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0288" y="1447800"/>
            <a:ext cx="4507992" cy="4724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22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left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69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5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032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229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60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8821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7244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74624"/>
            <a:ext cx="5486400" cy="4549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911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39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84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74516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74516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827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left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777240"/>
            <a:ext cx="4507992" cy="5394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03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98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486400" y="914400"/>
            <a:ext cx="36576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9644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i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731520"/>
            <a:ext cx="5486400" cy="5436306"/>
          </a:xfrm>
          <a:prstGeom prst="rect">
            <a:avLst/>
          </a:prstGeom>
        </p:spPr>
        <p:txBody>
          <a:bodyPr vert="horz"/>
          <a:lstStyle>
            <a:lvl1pPr marL="342900" indent="-3429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28575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1430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6002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20574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790A26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572000" y="6268878"/>
            <a:ext cx="4419600" cy="492443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algn="r" eaLnBrk="1" hangingPunct="1"/>
            <a:r>
              <a:rPr lang="en-US" sz="1800" b="1" i="0" dirty="0" smtClean="0">
                <a:solidFill>
                  <a:srgbClr val="F1AB1F"/>
                </a:solidFill>
                <a:latin typeface="Adobe Caslon Pro" pitchFamily="18" charset="0"/>
                <a:ea typeface="+mn-ea"/>
                <a:cs typeface="Arial" charset="0"/>
              </a:rPr>
              <a:t>USC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 Center </a:t>
            </a:r>
            <a:r>
              <a:rPr lang="en-US" sz="180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for 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Applied Molecular Medicine</a:t>
            </a:r>
          </a:p>
          <a:p>
            <a:pPr algn="r" eaLnBrk="1" hangingPunct="1"/>
            <a:r>
              <a:rPr lang="en-US" sz="14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camm.usc.edu</a:t>
            </a:r>
            <a:endParaRPr lang="en-US" sz="1400" i="0" dirty="0">
              <a:solidFill>
                <a:srgbClr val="990000"/>
              </a:solidFill>
              <a:latin typeface="Adobe Caslon Pro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58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i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731520"/>
            <a:ext cx="9144000" cy="5436306"/>
          </a:xfrm>
          <a:prstGeom prst="rect">
            <a:avLst/>
          </a:prstGeom>
        </p:spPr>
        <p:txBody>
          <a:bodyPr vert="horz"/>
          <a:lstStyle>
            <a:lvl1pPr marL="342900" indent="-3429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28575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1430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6002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2057400" indent="-228600" algn="l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790A26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572000" y="6268878"/>
            <a:ext cx="4419600" cy="492443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algn="r" eaLnBrk="1" hangingPunct="1"/>
            <a:r>
              <a:rPr lang="en-US" sz="1800" b="1" i="0" dirty="0" smtClean="0">
                <a:solidFill>
                  <a:srgbClr val="F1AB1F"/>
                </a:solidFill>
                <a:latin typeface="Adobe Caslon Pro" pitchFamily="18" charset="0"/>
                <a:ea typeface="+mn-ea"/>
                <a:cs typeface="Arial" charset="0"/>
              </a:rPr>
              <a:t>USC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 Center </a:t>
            </a:r>
            <a:r>
              <a:rPr lang="en-US" sz="180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for 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Applied Molecular Medicine</a:t>
            </a:r>
          </a:p>
          <a:p>
            <a:pPr algn="r" eaLnBrk="1" hangingPunct="1"/>
            <a:r>
              <a:rPr lang="en-US" sz="14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camm.usc.edu</a:t>
            </a:r>
            <a:endParaRPr lang="en-US" sz="1400" i="0" dirty="0">
              <a:solidFill>
                <a:srgbClr val="990000"/>
              </a:solidFill>
              <a:latin typeface="Adobe Caslon Pro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365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 i="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790A26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572000" y="6268878"/>
            <a:ext cx="4419600" cy="492443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algn="r" eaLnBrk="1" hangingPunct="1"/>
            <a:r>
              <a:rPr lang="en-US" sz="1800" b="1" i="0" dirty="0" smtClean="0">
                <a:solidFill>
                  <a:srgbClr val="F1AB1F"/>
                </a:solidFill>
                <a:latin typeface="Adobe Caslon Pro" pitchFamily="18" charset="0"/>
                <a:ea typeface="+mn-ea"/>
                <a:cs typeface="Arial" charset="0"/>
              </a:rPr>
              <a:t>USC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 Center </a:t>
            </a:r>
            <a:r>
              <a:rPr lang="en-US" sz="180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for </a:t>
            </a:r>
            <a:r>
              <a:rPr lang="en-US" sz="18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Applied Molecular Medicine</a:t>
            </a:r>
          </a:p>
          <a:p>
            <a:pPr algn="r" eaLnBrk="1" hangingPunct="1"/>
            <a:r>
              <a:rPr lang="en-US" sz="1400" i="0" dirty="0" smtClean="0">
                <a:solidFill>
                  <a:srgbClr val="990000"/>
                </a:solidFill>
                <a:latin typeface="Adobe Caslon Pro" pitchFamily="18" charset="0"/>
                <a:ea typeface="+mn-ea"/>
                <a:cs typeface="Arial" charset="0"/>
              </a:rPr>
              <a:t>camm.usc.edu</a:t>
            </a:r>
            <a:endParaRPr lang="en-US" sz="1400" i="0" dirty="0">
              <a:solidFill>
                <a:srgbClr val="990000"/>
              </a:solidFill>
              <a:latin typeface="Adobe Caslon Pro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54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67000" y="3505200"/>
            <a:ext cx="3810000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 smtClean="0">
                <a:solidFill>
                  <a:srgbClr val="FFFFFF"/>
                </a:solidFill>
                <a:ea typeface="+mn-ea"/>
              </a:rPr>
              <a:t>December 2, 2011</a:t>
            </a:r>
            <a:endParaRPr lang="en-US" i="0" dirty="0">
              <a:solidFill>
                <a:srgbClr val="FFFFFF"/>
              </a:solidFill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4" y="315524"/>
            <a:ext cx="1179276" cy="827476"/>
          </a:xfrm>
          <a:prstGeom prst="rect">
            <a:avLst/>
          </a:prstGeom>
        </p:spPr>
      </p:pic>
      <p:pic>
        <p:nvPicPr>
          <p:cNvPr id="6" name="Picture 5" descr="Regular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9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17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6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27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Comparison - bigg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548640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4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92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2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8226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0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Comparison with Labe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1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a Comparison with Labels (text only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Transitio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5920"/>
            <a:ext cx="7315200" cy="320040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sz="4000"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84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 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56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8" name="Picture 7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19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Completely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696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Interior Slide Cente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63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162050"/>
          </a:xfrm>
          <a:prstGeom prst="rect">
            <a:avLst/>
          </a:prstGeom>
          <a:solidFill>
            <a:srgbClr val="99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rgbClr val="FFCC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67055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990000"/>
                </a:solidFill>
              </a:defRPr>
            </a:lvl1pPr>
            <a:lvl2pPr marL="457200" indent="0">
              <a:buNone/>
              <a:defRPr>
                <a:solidFill>
                  <a:srgbClr val="990000"/>
                </a:solidFill>
              </a:defRPr>
            </a:lvl2pPr>
          </a:lstStyle>
          <a:p>
            <a:pPr lvl="1"/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524000"/>
            <a:ext cx="3236913" cy="44196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8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r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1824228" y="231775"/>
            <a:ext cx="5486400" cy="41148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1820863" y="50625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0863" y="44958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10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219200"/>
            <a:ext cx="7315200" cy="36576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 smtClean="0"/>
              <a:t>Insert transition text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0243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75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6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23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87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229600" cy="32956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9431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02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81149"/>
            <a:ext cx="8229600" cy="32956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03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96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2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" y="137160"/>
            <a:ext cx="9052560" cy="603504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99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6018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6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39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31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0680" y="777240"/>
            <a:ext cx="3657600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83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81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288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0288" y="1447800"/>
            <a:ext cx="4507992" cy="4724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46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left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1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90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21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5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9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51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229600" cy="32956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9431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10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81149"/>
            <a:ext cx="8229600" cy="32956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2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24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05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" y="137160"/>
            <a:ext cx="9052560" cy="603504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3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81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39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50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0680" y="777240"/>
            <a:ext cx="3657600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56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4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288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0288" y="1447800"/>
            <a:ext cx="4507992" cy="4724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82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125413"/>
            <a:ext cx="8783637" cy="1141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1557338"/>
            <a:ext cx="4314825" cy="5110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6613" y="1557338"/>
            <a:ext cx="4316412" cy="5110162"/>
          </a:xfrm>
        </p:spPr>
        <p:txBody>
          <a:bodyPr/>
          <a:lstStyle/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169899582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left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3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62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46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67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06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5562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80244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75975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13372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729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59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3330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1012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41754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76918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17999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365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92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" y="1447800"/>
            <a:ext cx="4507992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288" y="777240"/>
            <a:ext cx="45079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0288" y="1447800"/>
            <a:ext cx="4507992" cy="4724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117475" indent="0"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1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00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23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endParaRPr lang="en-US" sz="4400" dirty="0">
              <a:solidFill>
                <a:srgbClr val="990000"/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/>
            <a:r>
              <a:rPr lang="en-US" sz="1200" b="1" spc="0" dirty="0" smtClean="0">
                <a:solidFill>
                  <a:srgbClr val="FFCC00"/>
                </a:solidFill>
                <a:latin typeface="Adobe Caslon Pro" pitchFamily="18" charset="0"/>
              </a:rPr>
              <a:t>USC</a:t>
            </a:r>
            <a:r>
              <a:rPr lang="en-US" sz="1200" spc="0" dirty="0" smtClean="0">
                <a:solidFill>
                  <a:srgbClr val="FFCC00"/>
                </a:solidFill>
                <a:latin typeface="Adobe Caslon Pro" pitchFamily="18" charset="0"/>
              </a:rPr>
              <a:t> </a:t>
            </a:r>
            <a:r>
              <a:rPr lang="en-US" sz="1200" spc="0" dirty="0" smtClean="0">
                <a:latin typeface="Adobe Caslon Pro" pitchFamily="18" charset="0"/>
              </a:rPr>
              <a:t>Center </a:t>
            </a:r>
            <a:r>
              <a:rPr lang="en-US" sz="1200" i="1" spc="0" dirty="0" smtClean="0">
                <a:latin typeface="Adobe Caslon Pro" pitchFamily="18" charset="0"/>
              </a:rPr>
              <a:t>for </a:t>
            </a:r>
            <a:r>
              <a:rPr lang="en-US" sz="1200" spc="0" dirty="0" smtClean="0">
                <a:latin typeface="Adobe Caslon Pro" pitchFamily="18" charset="0"/>
              </a:rPr>
              <a:t>Applied Molecular Medicine</a:t>
            </a:r>
          </a:p>
          <a:p>
            <a:pPr algn="r"/>
            <a:r>
              <a:rPr lang="en-US" sz="1200" b="0" spc="0" baseline="0" dirty="0" smtClean="0">
                <a:latin typeface="Adobe Caslon Pro" pitchFamily="18" charset="0"/>
              </a:rPr>
              <a:t>Macklin lab – MathCancer.org / @</a:t>
            </a:r>
            <a:r>
              <a:rPr lang="en-US" sz="1200" b="0" spc="0" baseline="0" dirty="0" err="1" smtClean="0">
                <a:latin typeface="Adobe Caslon Pro" pitchFamily="18" charset="0"/>
              </a:rPr>
              <a:t>MathCancer</a:t>
            </a:r>
            <a:endParaRPr lang="en-US" sz="1200" spc="0" dirty="0">
              <a:latin typeface="Adobe Caslon Pro" pitchFamily="18" charset="0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67000" y="3505200"/>
            <a:ext cx="3810000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 smtClean="0">
                <a:solidFill>
                  <a:srgbClr val="FFFFFF"/>
                </a:solidFill>
                <a:ea typeface="+mn-ea"/>
              </a:rPr>
              <a:t>December 2, 2011</a:t>
            </a:r>
            <a:endParaRPr lang="en-US" i="0" dirty="0">
              <a:solidFill>
                <a:srgbClr val="FFFFFF"/>
              </a:solidFill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4" y="315524"/>
            <a:ext cx="1179276" cy="827476"/>
          </a:xfrm>
          <a:prstGeom prst="rect">
            <a:avLst/>
          </a:prstGeom>
        </p:spPr>
      </p:pic>
      <p:pic>
        <p:nvPicPr>
          <p:cNvPr id="6" name="Picture 5" descr="Regular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6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89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Comparison - bigg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548640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73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68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97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173038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213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Comparison with Labe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2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a Comparison with Labels (text only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61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Transitio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5920"/>
            <a:ext cx="7315200" cy="320040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sz="4000"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9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 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13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8" name="Picture 7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7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Completely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396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Interior Slide Cente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162050"/>
          </a:xfrm>
          <a:prstGeom prst="rect">
            <a:avLst/>
          </a:prstGeom>
          <a:solidFill>
            <a:srgbClr val="99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rgbClr val="FFCC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67055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990000"/>
                </a:solidFill>
              </a:defRPr>
            </a:lvl1pPr>
            <a:lvl2pPr marL="457200" indent="0">
              <a:buNone/>
              <a:defRPr>
                <a:solidFill>
                  <a:srgbClr val="990000"/>
                </a:solidFill>
              </a:defRPr>
            </a:lvl2pPr>
          </a:lstStyle>
          <a:p>
            <a:pPr lvl="1"/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524000"/>
            <a:ext cx="3236913" cy="44196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1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r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1824228" y="231775"/>
            <a:ext cx="5486400" cy="41148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1820863" y="50625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0863" y="44958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6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4572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914400"/>
            <a:ext cx="4572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325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1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3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95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22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67000" y="3505200"/>
            <a:ext cx="3810000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 smtClean="0">
                <a:solidFill>
                  <a:srgbClr val="FFFFFF"/>
                </a:solidFill>
                <a:ea typeface="+mn-ea"/>
              </a:rPr>
              <a:t>December 2, 2011</a:t>
            </a:r>
            <a:endParaRPr lang="en-US" i="0" dirty="0">
              <a:solidFill>
                <a:srgbClr val="FFFFFF"/>
              </a:solidFill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4" y="315524"/>
            <a:ext cx="1179276" cy="827476"/>
          </a:xfrm>
          <a:prstGeom prst="rect">
            <a:avLst/>
          </a:prstGeom>
        </p:spPr>
      </p:pic>
      <p:pic>
        <p:nvPicPr>
          <p:cNvPr id="6" name="Picture 5" descr="Regular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52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2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57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4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Comparison - bigg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548640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98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54864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486400" y="914400"/>
            <a:ext cx="36576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831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34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12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2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Comparison with Labe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a Comparison with Labels (text only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05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Transitio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5920"/>
            <a:ext cx="7315200" cy="320040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sz="4000"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83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 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35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8" name="Picture 7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3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Completely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92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Interior Slide Cente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9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>
            <a:lvl1pPr marL="22860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572000" y="914400"/>
            <a:ext cx="4572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906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162050"/>
          </a:xfrm>
          <a:prstGeom prst="rect">
            <a:avLst/>
          </a:prstGeom>
          <a:solidFill>
            <a:srgbClr val="99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rgbClr val="FFCC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67055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990000"/>
                </a:solidFill>
              </a:defRPr>
            </a:lvl1pPr>
            <a:lvl2pPr marL="457200" indent="0">
              <a:buNone/>
              <a:defRPr>
                <a:solidFill>
                  <a:srgbClr val="990000"/>
                </a:solidFill>
              </a:defRPr>
            </a:lvl2pPr>
          </a:lstStyle>
          <a:p>
            <a:pPr lvl="1"/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524000"/>
            <a:ext cx="3236913" cy="44196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r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1824228" y="231775"/>
            <a:ext cx="5486400" cy="41148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1820863" y="50625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0863" y="44958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8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22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33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7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61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67000" y="3505200"/>
            <a:ext cx="3810000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i="0" dirty="0" smtClean="0">
                <a:solidFill>
                  <a:srgbClr val="FFFFFF"/>
                </a:solidFill>
                <a:ea typeface="+mn-ea"/>
              </a:rPr>
              <a:t>December 2, 2011</a:t>
            </a:r>
            <a:endParaRPr lang="en-US" i="0" dirty="0">
              <a:solidFill>
                <a:srgbClr val="FFFFFF"/>
              </a:solidFill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4" y="315524"/>
            <a:ext cx="1179276" cy="827476"/>
          </a:xfrm>
          <a:prstGeom prst="rect">
            <a:avLst/>
          </a:prstGeom>
        </p:spPr>
      </p:pic>
      <p:pic>
        <p:nvPicPr>
          <p:cNvPr id="6" name="Picture 5" descr="Regular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33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Main interio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44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45720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826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a Comparison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45720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8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Comparison - bigg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548640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7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a Comparison - bigg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47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Comparison - smaller text 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Keck Medicine Lockups white gold PMS_2lines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6326621"/>
            <a:ext cx="1447799" cy="45517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3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a Comparison - smaller text area (text only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83868"/>
            <a:ext cx="9144000" cy="674132"/>
          </a:xfrm>
          <a:prstGeom prst="rect">
            <a:avLst/>
          </a:prstGeom>
          <a:solidFill>
            <a:srgbClr val="790A26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-9144" y="6167826"/>
            <a:ext cx="9153144" cy="1588"/>
          </a:xfrm>
          <a:prstGeom prst="line">
            <a:avLst/>
          </a:prstGeom>
          <a:ln w="25400">
            <a:solidFill>
              <a:srgbClr val="F1AB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3657600" y="822960"/>
            <a:ext cx="5486400" cy="5303520"/>
          </a:xfrm>
          <a:prstGeom prst="rect">
            <a:avLst/>
          </a:prstGeom>
        </p:spPr>
        <p:txBody>
          <a:bodyPr/>
          <a:lstStyle>
            <a:lvl1pPr marL="228600" indent="-228600">
              <a:tabLst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0" y="822960"/>
            <a:ext cx="3657600" cy="5303520"/>
          </a:xfrm>
          <a:prstGeom prst="rect">
            <a:avLst/>
          </a:prstGeom>
        </p:spPr>
        <p:txBody>
          <a:bodyPr/>
          <a:lstStyle>
            <a:lvl1pPr marL="228600" indent="-228600"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Box 21" descr="Click to add Title"/>
          <p:cNvSpPr txBox="1"/>
          <p:nvPr userDrawn="1"/>
        </p:nvSpPr>
        <p:spPr>
          <a:xfrm>
            <a:off x="142875" y="230684"/>
            <a:ext cx="88487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i="0" dirty="0">
              <a:solidFill>
                <a:srgbClr val="990000"/>
              </a:solidFill>
              <a:latin typeface="Palatino Linotype"/>
              <a:ea typeface="+mn-e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40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 Comparison with Labe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1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a Comparison with Labels (text only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0" y="822960"/>
            <a:ext cx="4572000" cy="64008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0" y="1463040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822960"/>
            <a:ext cx="4572000" cy="64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463039"/>
            <a:ext cx="4572000" cy="4663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23" name="Picture 22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Transition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645920"/>
            <a:ext cx="7315200" cy="320040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sz="4000"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2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 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lIns="91440" rIns="91440" anchor="ctr" anchorCtr="1"/>
          <a:lstStyle>
            <a:lvl1pPr marL="0" indent="0">
              <a:buNone/>
              <a:defRPr b="1">
                <a:solidFill>
                  <a:srgbClr val="990000"/>
                </a:solidFill>
              </a:defRPr>
            </a:lvl1pPr>
            <a:lvl2pPr>
              <a:defRPr>
                <a:solidFill>
                  <a:srgbClr val="990000"/>
                </a:solidFill>
              </a:defRPr>
            </a:lvl2pPr>
            <a:lvl3pPr>
              <a:defRPr>
                <a:solidFill>
                  <a:srgbClr val="990000"/>
                </a:solidFill>
              </a:defRPr>
            </a:lvl3pPr>
            <a:lvl4pPr>
              <a:defRPr>
                <a:solidFill>
                  <a:srgbClr val="990000"/>
                </a:solidFill>
              </a:defRPr>
            </a:lvl4pPr>
            <a:lvl5pPr>
              <a:defRPr>
                <a:solidFill>
                  <a:srgbClr val="990000"/>
                </a:solidFill>
              </a:defRPr>
            </a:lvl5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10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8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8" name="Picture 7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9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657600" y="914400"/>
            <a:ext cx="54864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493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Completely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810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9 Interior Slide Center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0" y="822960"/>
            <a:ext cx="9144000" cy="5303520"/>
          </a:xfrm>
          <a:prstGeom prst="rect">
            <a:avLst/>
          </a:prstGeom>
        </p:spPr>
        <p:txBody>
          <a:bodyPr vert="horz"/>
          <a:lstStyle>
            <a:lvl1pPr marL="34290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1pPr>
            <a:lvl2pPr marL="742950" indent="-3429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2pPr>
            <a:lvl3pPr marL="10287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3pPr>
            <a:lvl4pPr marL="131445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4pPr>
            <a:lvl5pPr marL="1600200" indent="-228600" algn="ctr">
              <a:buClr>
                <a:srgbClr val="790A26"/>
              </a:buClr>
              <a:buSzPct val="85000"/>
              <a:buFont typeface="Arial"/>
              <a:buChar char="•"/>
              <a:defRPr baseline="0">
                <a:solidFill>
                  <a:schemeClr val="bg1"/>
                </a:solidFill>
                <a:latin typeface="+mn-lt"/>
                <a:cs typeface="Frutiger 55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29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rgbClr val="990000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11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162050"/>
          </a:xfrm>
          <a:prstGeom prst="rect">
            <a:avLst/>
          </a:prstGeom>
          <a:solidFill>
            <a:srgbClr val="990000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rgbClr val="FFCC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67055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990000"/>
                </a:solidFill>
              </a:defRPr>
            </a:lvl1pPr>
            <a:lvl2pPr marL="457200" indent="0">
              <a:buNone/>
              <a:defRPr>
                <a:solidFill>
                  <a:srgbClr val="990000"/>
                </a:solidFill>
              </a:defRPr>
            </a:lvl2pPr>
          </a:lstStyle>
          <a:p>
            <a:pPr lvl="1"/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524000"/>
            <a:ext cx="3236913" cy="44196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14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r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1824228" y="231775"/>
            <a:ext cx="5486400" cy="4114800"/>
          </a:xfrm>
          <a:prstGeom prst="rect">
            <a:avLst/>
          </a:prstGeom>
          <a:solidFill>
            <a:schemeClr val="tx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1820863" y="50625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0863" y="44958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99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Formal_Lawrence J Ellison Inst FTM of USC_GoldOnCard_NoBG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9" name="Picture 18" descr="1-lineWordmark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59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10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22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070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49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5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229600" cy="32956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9431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5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5486400" cy="5212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517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81149"/>
            <a:ext cx="8229600" cy="329565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65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9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5394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8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_and_Botto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7240"/>
            <a:ext cx="9144000" cy="2743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0" y="3505200"/>
            <a:ext cx="9144000" cy="26517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44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" y="137160"/>
            <a:ext cx="9052560" cy="603504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93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1115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6113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622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0288" y="777240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15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39"/>
            <a:ext cx="4507992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92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0680" y="777240"/>
            <a:ext cx="3657600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05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Only (lar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" y="777240"/>
            <a:ext cx="5358384" cy="53949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11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image" Target="../media/image7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136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151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68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86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9" name="TextBox 1"/>
          <p:cNvSpPr txBox="1">
            <a:spLocks noChangeArrowheads="1"/>
          </p:cNvSpPr>
          <p:nvPr userDrawn="1"/>
        </p:nvSpPr>
        <p:spPr bwMode="auto">
          <a:xfrm>
            <a:off x="5429250" y="6057900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US" altLang="en-US" sz="1800" b="1" i="0" dirty="0" smtClean="0">
                <a:solidFill>
                  <a:schemeClr val="bg1"/>
                </a:solidFill>
              </a:rPr>
              <a:t>Macklin lab</a:t>
            </a:r>
          </a:p>
          <a:p>
            <a:pPr algn="r">
              <a:defRPr/>
            </a:pPr>
            <a:r>
              <a:rPr lang="en-US" altLang="en-US" sz="1400" b="0" i="0" dirty="0" smtClean="0">
                <a:solidFill>
                  <a:schemeClr val="bg1"/>
                </a:solidFill>
              </a:rPr>
              <a:t>MathCancer.org  ▪  @</a:t>
            </a:r>
            <a:r>
              <a:rPr lang="en-US" altLang="en-US" sz="1400" b="0" i="0" dirty="0" err="1" smtClean="0">
                <a:solidFill>
                  <a:schemeClr val="bg1"/>
                </a:solidFill>
              </a:rPr>
              <a:t>MathCancer</a:t>
            </a:r>
            <a:endParaRPr lang="en-US" altLang="en-US" sz="1400" b="0" i="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2057400" y="655119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 smtClean="0"/>
              <a:t>Department of Intelligent Systems Engineering</a:t>
            </a:r>
            <a:endParaRPr lang="en-US" sz="1600" b="1" i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3" r:id="rId2"/>
    <p:sldLayoutId id="2147484233" r:id="rId3"/>
    <p:sldLayoutId id="2147484226" r:id="rId4"/>
    <p:sldLayoutId id="2147484231" r:id="rId5"/>
    <p:sldLayoutId id="2147484228" r:id="rId6"/>
    <p:sldLayoutId id="2147484227" r:id="rId7"/>
    <p:sldLayoutId id="2147484229" r:id="rId8"/>
    <p:sldLayoutId id="2147484230" r:id="rId9"/>
    <p:sldLayoutId id="2147484235" r:id="rId10"/>
    <p:sldLayoutId id="2147484236" r:id="rId11"/>
    <p:sldLayoutId id="2147484232" r:id="rId12"/>
    <p:sldLayoutId id="2147484224" r:id="rId13"/>
    <p:sldLayoutId id="2147484234" r:id="rId14"/>
    <p:sldLayoutId id="2147484260" r:id="rId15"/>
    <p:sldLayoutId id="2147484285" r:id="rId16"/>
    <p:sldLayoutId id="2147484286" r:id="rId17"/>
    <p:sldLayoutId id="2147484287" r:id="rId18"/>
    <p:sldLayoutId id="2147484288" r:id="rId19"/>
    <p:sldLayoutId id="2147484289" r:id="rId20"/>
    <p:sldLayoutId id="2147484290" r:id="rId21"/>
    <p:sldLayoutId id="2147484291" r:id="rId22"/>
  </p:sldLayoutIdLst>
  <p:timing>
    <p:tnLst>
      <p:par>
        <p:cTn id="1" dur="indefinite" restart="never" nodeType="tmRoot"/>
      </p:par>
    </p:tnLst>
  </p:timing>
  <p:txStyles>
    <p:titleStyle>
      <a:lvl1pPr marL="228600" indent="0"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+mj-lt"/>
          <a:ea typeface="MS PGothic" panose="020B0600070205080204" pitchFamily="34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MS PGothic" panose="020B0600070205080204" pitchFamily="34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07" charset="-128"/>
        </a:defRPr>
      </a:lvl1pPr>
      <a:lvl2pPr marL="574675" indent="-2905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58838" indent="-284163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143000" indent="-290513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427163" indent="-2841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436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0344"/>
            <a:ext cx="9144000" cy="6173788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Formal_Lawrence J Ellison Inst FTM of USC_GoldOnCard_NoBG_RGB.eps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pic>
        <p:nvPicPr>
          <p:cNvPr id="12" name="Picture 11" descr="1-lineWordmark_GoldOnCard_NoBG.eps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77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spc="0">
          <a:solidFill>
            <a:schemeClr val="tx1"/>
          </a:solidFill>
          <a:latin typeface="Adobe Caslon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436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0344"/>
            <a:ext cx="9144000" cy="6173788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Formal_Lawrence J Ellison Inst FTM of USC_GoldOnCard_NoBG_RGB.eps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pic>
        <p:nvPicPr>
          <p:cNvPr id="12" name="Picture 11" descr="1-lineWordmark_GoldOnCard_NoBG.eps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19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  <p:sldLayoutId id="2147484273" r:id="rId12"/>
    <p:sldLayoutId id="2147484274" r:id="rId13"/>
    <p:sldLayoutId id="2147484275" r:id="rId14"/>
    <p:sldLayoutId id="2147484276" r:id="rId15"/>
    <p:sldLayoutId id="2147484277" r:id="rId16"/>
    <p:sldLayoutId id="2147484278" r:id="rId17"/>
    <p:sldLayoutId id="2147484279" r:id="rId18"/>
    <p:sldLayoutId id="2147484280" r:id="rId19"/>
    <p:sldLayoutId id="2147484281" r:id="rId20"/>
    <p:sldLayoutId id="2147484282" r:id="rId21"/>
    <p:sldLayoutId id="2147484283" r:id="rId2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spc="0">
          <a:solidFill>
            <a:schemeClr val="tx1"/>
          </a:solidFill>
          <a:latin typeface="Adobe Caslon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436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0344"/>
            <a:ext cx="9144000" cy="6173788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Formal_Lawrence J Ellison Inst FTM of USC_GoldOnCard_NoBG_RGB.eps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pic>
        <p:nvPicPr>
          <p:cNvPr id="12" name="Picture 11" descr="1-lineWordmark_GoldOnCard_NoBG.eps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34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14" r:id="rId21"/>
    <p:sldLayoutId id="2147484315" r:id="rId2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spc="0">
          <a:solidFill>
            <a:schemeClr val="tx1"/>
          </a:solidFill>
          <a:latin typeface="Adobe Caslon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172200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990000"/>
              </a:solidFill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7245674" y="6667500"/>
            <a:ext cx="1822126" cy="1548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7271074" y="6276975"/>
            <a:ext cx="1745927" cy="32677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MathCancer.org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@MathCancer</a:t>
            </a:r>
          </a:p>
        </p:txBody>
      </p:sp>
      <p:pic>
        <p:nvPicPr>
          <p:cNvPr id="15" name="Picture 14" descr="Keck School of Medicine Lockups white gold CMYK_2lines.eps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52400" y="6324600"/>
            <a:ext cx="1554480" cy="42672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562100" y="6350000"/>
            <a:ext cx="60198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1" hangingPunct="1">
              <a:spcAft>
                <a:spcPts val="600"/>
              </a:spcAft>
            </a:pPr>
            <a:r>
              <a:rPr lang="en-US" sz="1600" b="1" i="0" dirty="0" smtClean="0">
                <a:solidFill>
                  <a:prstClr val="white"/>
                </a:solidFill>
                <a:latin typeface="Arial" charset="0"/>
                <a:ea typeface="+mn-ea"/>
                <a:cs typeface="Arial" charset="0"/>
              </a:rPr>
              <a:t>USC Center for Applied Molecular Medicine</a:t>
            </a:r>
          </a:p>
        </p:txBody>
      </p:sp>
    </p:spTree>
    <p:extLst>
      <p:ext uri="{BB962C8B-B14F-4D97-AF65-F5344CB8AC3E}">
        <p14:creationId xmlns:p14="http://schemas.microsoft.com/office/powerpoint/2010/main" val="261196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  <p:sldLayoutId id="2147484330" r:id="rId14"/>
    <p:sldLayoutId id="2147484331" r:id="rId15"/>
    <p:sldLayoutId id="2147484332" r:id="rId16"/>
    <p:sldLayoutId id="2147484333" r:id="rId17"/>
    <p:sldLayoutId id="2147484334" r:id="rId18"/>
    <p:sldLayoutId id="2147484335" r:id="rId19"/>
    <p:sldLayoutId id="2147484336" r:id="rId20"/>
    <p:sldLayoutId id="2147484337" r:id="rId21"/>
    <p:sldLayoutId id="2147484338" r:id="rId22"/>
    <p:sldLayoutId id="2147484339" r:id="rId23"/>
    <p:sldLayoutId id="2147484340" r:id="rId24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436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0344"/>
            <a:ext cx="9144000" cy="6173788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990000"/>
          </a:solidFill>
          <a:ln>
            <a:solidFill>
              <a:srgbClr val="790A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63444"/>
            <a:ext cx="9153144" cy="10344"/>
          </a:xfrm>
          <a:prstGeom prst="line">
            <a:avLst/>
          </a:prstGeom>
          <a:ln w="25400">
            <a:solidFill>
              <a:srgbClr val="FFCC1F"/>
            </a:solidFill>
          </a:ln>
          <a:effectLst>
            <a:outerShdw blurRad="50800" dist="50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27507" y="6479773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USC</a:t>
            </a:r>
            <a:r>
              <a:rPr lang="en-US" sz="1200" i="0" dirty="0" smtClean="0">
                <a:solidFill>
                  <a:srgbClr val="FFCC00"/>
                </a:solidFill>
                <a:latin typeface="Adobe Caslon Pro" pitchFamily="18" charset="0"/>
                <a:ea typeface="+mn-ea"/>
              </a:rPr>
              <a:t>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Center </a:t>
            </a:r>
            <a:r>
              <a:rPr lang="en-US" sz="120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for </a:t>
            </a: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Applied Molecular Medicine</a:t>
            </a:r>
          </a:p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i="0" dirty="0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Macklin lab – MathCancer.org / @</a:t>
            </a:r>
            <a:r>
              <a:rPr lang="en-US" sz="1200" i="0" dirty="0" err="1" smtClean="0">
                <a:solidFill>
                  <a:srgbClr val="FFFFFF"/>
                </a:solidFill>
                <a:latin typeface="Adobe Caslon Pro" pitchFamily="18" charset="0"/>
                <a:ea typeface="+mn-ea"/>
              </a:rPr>
              <a:t>MathCancer</a:t>
            </a:r>
            <a:endParaRPr lang="en-US" sz="1200" i="0" dirty="0">
              <a:solidFill>
                <a:srgbClr val="FFFFFF"/>
              </a:solidFill>
              <a:latin typeface="Adobe Caslon Pro" pitchFamily="18" charset="0"/>
              <a:ea typeface="+mn-ea"/>
            </a:endParaRPr>
          </a:p>
        </p:txBody>
      </p:sp>
      <p:pic>
        <p:nvPicPr>
          <p:cNvPr id="11" name="Picture 10" descr="Formal_Lawrence J Ellison Inst FTM of USC_GoldOnCard_NoBG_RGB.eps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7" y="6300108"/>
            <a:ext cx="3281438" cy="479778"/>
          </a:xfrm>
          <a:prstGeom prst="rect">
            <a:avLst/>
          </a:prstGeom>
        </p:spPr>
      </p:pic>
      <p:pic>
        <p:nvPicPr>
          <p:cNvPr id="12" name="Picture 11" descr="1-lineWordmark_GoldOnCard_NoBG.eps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027011" y="6301525"/>
            <a:ext cx="1822126" cy="1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7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spc="0">
          <a:solidFill>
            <a:schemeClr val="tx1"/>
          </a:solidFill>
          <a:latin typeface="Adobe Caslon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172200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990000"/>
              </a:solidFill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245674" y="6667500"/>
            <a:ext cx="1822126" cy="1548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7271074" y="6276975"/>
            <a:ext cx="1745927" cy="32677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MathCancer.org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@MathCancer</a:t>
            </a:r>
          </a:p>
        </p:txBody>
      </p:sp>
      <p:pic>
        <p:nvPicPr>
          <p:cNvPr id="15" name="Picture 14" descr="Keck School of Medicine Lockups white gold CMYK_2lines.eps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52400" y="6324600"/>
            <a:ext cx="1554480" cy="42672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562100" y="6350000"/>
            <a:ext cx="60198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1" hangingPunct="1">
              <a:spcAft>
                <a:spcPts val="600"/>
              </a:spcAft>
            </a:pPr>
            <a:r>
              <a:rPr lang="en-US" sz="1600" b="1" i="0" dirty="0" smtClean="0">
                <a:solidFill>
                  <a:prstClr val="white"/>
                </a:solidFill>
                <a:latin typeface="Arial" charset="0"/>
                <a:ea typeface="+mn-ea"/>
                <a:cs typeface="Arial" charset="0"/>
              </a:rPr>
              <a:t>USC Center for Applied Molecular Medicine (CAMM)</a:t>
            </a:r>
          </a:p>
        </p:txBody>
      </p:sp>
    </p:spTree>
    <p:extLst>
      <p:ext uri="{BB962C8B-B14F-4D97-AF65-F5344CB8AC3E}">
        <p14:creationId xmlns:p14="http://schemas.microsoft.com/office/powerpoint/2010/main" val="37011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  <p:sldLayoutId id="2147484376" r:id="rId12"/>
    <p:sldLayoutId id="2147484377" r:id="rId13"/>
    <p:sldLayoutId id="2147484378" r:id="rId14"/>
    <p:sldLayoutId id="2147484379" r:id="rId1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172200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i="0">
              <a:solidFill>
                <a:srgbClr val="990000"/>
              </a:solidFill>
            </a:endParaRPr>
          </a:p>
        </p:txBody>
      </p:sp>
      <p:pic>
        <p:nvPicPr>
          <p:cNvPr id="10" name="Picture 9" descr="1-lineWordmark_GoldOnCard_NoBG.eps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245674" y="6667500"/>
            <a:ext cx="1822126" cy="1548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77240"/>
            <a:ext cx="9144000" cy="539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7271074" y="6276975"/>
            <a:ext cx="1745927" cy="32677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MathCancer.org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200"/>
              </a:spcAft>
              <a:buFont typeface="Arial"/>
              <a:buNone/>
              <a:defRPr/>
            </a:pPr>
            <a:r>
              <a:rPr lang="en-US" sz="1200" b="1" i="0" dirty="0" smtClean="0">
                <a:solidFill>
                  <a:prstClr val="white"/>
                </a:solidFill>
                <a:latin typeface="Arial"/>
                <a:ea typeface="+mn-ea"/>
                <a:cs typeface="Arial"/>
              </a:rPr>
              <a:t>@MathCancer</a:t>
            </a:r>
          </a:p>
        </p:txBody>
      </p:sp>
      <p:pic>
        <p:nvPicPr>
          <p:cNvPr id="15" name="Picture 14" descr="Keck School of Medicine Lockups white gold CMYK_2lines.eps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52400" y="6324600"/>
            <a:ext cx="1554480" cy="42672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562100" y="6350000"/>
            <a:ext cx="60198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eaLnBrk="1" hangingPunct="1">
              <a:spcAft>
                <a:spcPts val="600"/>
              </a:spcAft>
            </a:pPr>
            <a:r>
              <a:rPr lang="en-US" sz="1600" b="1" i="0" dirty="0" smtClean="0">
                <a:solidFill>
                  <a:prstClr val="white"/>
                </a:solidFill>
                <a:latin typeface="Arial" charset="0"/>
                <a:ea typeface="+mn-ea"/>
                <a:cs typeface="Arial" charset="0"/>
              </a:rPr>
              <a:t>USC Center for Applied Molecular Medicine (CAMM)</a:t>
            </a:r>
          </a:p>
        </p:txBody>
      </p:sp>
    </p:spTree>
    <p:extLst>
      <p:ext uri="{BB962C8B-B14F-4D97-AF65-F5344CB8AC3E}">
        <p14:creationId xmlns:p14="http://schemas.microsoft.com/office/powerpoint/2010/main" val="309679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  <p:sldLayoutId id="2147484393" r:id="rId12"/>
    <p:sldLayoutId id="2147484394" r:id="rId13"/>
    <p:sldLayoutId id="2147484395" r:id="rId14"/>
    <p:sldLayoutId id="2147484396" r:id="rId1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993999-1C14-439A-A3F0-4C076509F4C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04D828-AE40-4E33-B3F8-A495C874A3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50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00" r:id="rId3"/>
    <p:sldLayoutId id="2147484401" r:id="rId4"/>
    <p:sldLayoutId id="2147484402" r:id="rId5"/>
    <p:sldLayoutId id="2147484403" r:id="rId6"/>
    <p:sldLayoutId id="2147484404" r:id="rId7"/>
    <p:sldLayoutId id="2147484405" r:id="rId8"/>
    <p:sldLayoutId id="2147484406" r:id="rId9"/>
    <p:sldLayoutId id="2147484407" r:id="rId10"/>
    <p:sldLayoutId id="214748440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ipedia.org/wiki/CYP2U1" TargetMode="External"/><Relationship Id="rId21" Type="http://schemas.openxmlformats.org/officeDocument/2006/relationships/hyperlink" Target="https://en.wikipedia.org/wiki/CYP2E1" TargetMode="External"/><Relationship Id="rId42" Type="http://schemas.openxmlformats.org/officeDocument/2006/relationships/hyperlink" Target="https://en.wikipedia.org/wiki/CYP4F22" TargetMode="External"/><Relationship Id="rId47" Type="http://schemas.openxmlformats.org/officeDocument/2006/relationships/hyperlink" Target="https://en.wikipedia.org/wiki/Thromboxane-A_synthase" TargetMode="External"/><Relationship Id="rId63" Type="http://schemas.openxmlformats.org/officeDocument/2006/relationships/hyperlink" Target="https://en.wikipedia.org/wiki/CYP24A1" TargetMode="External"/><Relationship Id="rId68" Type="http://schemas.openxmlformats.org/officeDocument/2006/relationships/hyperlink" Target="https://en.wikipedia.org/wiki/CYP27A1" TargetMode="External"/><Relationship Id="rId2" Type="http://schemas.openxmlformats.org/officeDocument/2006/relationships/image" Target="../media/image16.jpeg"/><Relationship Id="rId16" Type="http://schemas.openxmlformats.org/officeDocument/2006/relationships/hyperlink" Target="https://en.wikipedia.org/wiki/CYP2C8" TargetMode="External"/><Relationship Id="rId29" Type="http://schemas.openxmlformats.org/officeDocument/2006/relationships/hyperlink" Target="https://en.wikipedia.org/wiki/CYP3A4" TargetMode="External"/><Relationship Id="rId11" Type="http://schemas.openxmlformats.org/officeDocument/2006/relationships/hyperlink" Target="https://en.wikipedia.org/wiki/Steroid" TargetMode="External"/><Relationship Id="rId24" Type="http://schemas.openxmlformats.org/officeDocument/2006/relationships/hyperlink" Target="https://en.wikipedia.org/wiki/CYP2R1" TargetMode="External"/><Relationship Id="rId32" Type="http://schemas.openxmlformats.org/officeDocument/2006/relationships/hyperlink" Target="https://en.wikipedia.org/wiki/CYP3A43" TargetMode="External"/><Relationship Id="rId37" Type="http://schemas.openxmlformats.org/officeDocument/2006/relationships/hyperlink" Target="https://en.wikipedia.org/wiki/CYP4F2" TargetMode="External"/><Relationship Id="rId40" Type="http://schemas.openxmlformats.org/officeDocument/2006/relationships/hyperlink" Target="https://en.wikipedia.org/wiki/CYP4F11" TargetMode="External"/><Relationship Id="rId45" Type="http://schemas.openxmlformats.org/officeDocument/2006/relationships/hyperlink" Target="https://en.wikipedia.org/wiki/CYP4Z1" TargetMode="External"/><Relationship Id="rId53" Type="http://schemas.openxmlformats.org/officeDocument/2006/relationships/hyperlink" Target="https://en.wikipedia.org/wiki/CYP8B1" TargetMode="External"/><Relationship Id="rId58" Type="http://schemas.openxmlformats.org/officeDocument/2006/relationships/hyperlink" Target="https://en.wikipedia.org/wiki/Aromatase" TargetMode="External"/><Relationship Id="rId66" Type="http://schemas.openxmlformats.org/officeDocument/2006/relationships/hyperlink" Target="https://en.wikipedia.org/wiki/CYP26B1" TargetMode="External"/><Relationship Id="rId74" Type="http://schemas.openxmlformats.org/officeDocument/2006/relationships/hyperlink" Target="https://en.wikipedia.org/wiki/CYP51A1" TargetMode="External"/><Relationship Id="rId5" Type="http://schemas.openxmlformats.org/officeDocument/2006/relationships/hyperlink" Target="https://en.wikipedia.org/wiki/Benzo(a)pyrene" TargetMode="External"/><Relationship Id="rId61" Type="http://schemas.openxmlformats.org/officeDocument/2006/relationships/hyperlink" Target="https://en.wikipedia.org/wiki/CYP21A2" TargetMode="External"/><Relationship Id="rId19" Type="http://schemas.openxmlformats.org/officeDocument/2006/relationships/hyperlink" Target="https://en.wikipedia.org/wiki/CYP2C19" TargetMode="External"/><Relationship Id="rId14" Type="http://schemas.openxmlformats.org/officeDocument/2006/relationships/hyperlink" Target="https://en.wikipedia.org/wiki/CYP2A13" TargetMode="External"/><Relationship Id="rId22" Type="http://schemas.openxmlformats.org/officeDocument/2006/relationships/hyperlink" Target="https://en.wikipedia.org/wiki/CYP2F1" TargetMode="External"/><Relationship Id="rId27" Type="http://schemas.openxmlformats.org/officeDocument/2006/relationships/hyperlink" Target="https://en.wikipedia.org/wiki/CYP2W1" TargetMode="External"/><Relationship Id="rId30" Type="http://schemas.openxmlformats.org/officeDocument/2006/relationships/hyperlink" Target="https://en.wikipedia.org/wiki/CYP3A5" TargetMode="External"/><Relationship Id="rId35" Type="http://schemas.openxmlformats.org/officeDocument/2006/relationships/hyperlink" Target="https://en.wikipedia.org/wiki/CYP4A22" TargetMode="External"/><Relationship Id="rId43" Type="http://schemas.openxmlformats.org/officeDocument/2006/relationships/hyperlink" Target="https://en.wikipedia.org/wiki/CYP4V2" TargetMode="External"/><Relationship Id="rId48" Type="http://schemas.openxmlformats.org/officeDocument/2006/relationships/hyperlink" Target="https://en.wikipedia.org/wiki/Bile_acid" TargetMode="External"/><Relationship Id="rId56" Type="http://schemas.openxmlformats.org/officeDocument/2006/relationships/hyperlink" Target="https://en.wikipedia.org/wiki/CYP11B2" TargetMode="External"/><Relationship Id="rId64" Type="http://schemas.openxmlformats.org/officeDocument/2006/relationships/hyperlink" Target="https://en.wikipedia.org/wiki/Retinoic_acid" TargetMode="External"/><Relationship Id="rId69" Type="http://schemas.openxmlformats.org/officeDocument/2006/relationships/hyperlink" Target="https://en.wikipedia.org/wiki/CYP27B1" TargetMode="External"/><Relationship Id="rId8" Type="http://schemas.openxmlformats.org/officeDocument/2006/relationships/hyperlink" Target="https://en.wikipedia.org/wiki/CYP1A1" TargetMode="External"/><Relationship Id="rId51" Type="http://schemas.openxmlformats.org/officeDocument/2006/relationships/hyperlink" Target="https://en.wikipedia.org/wiki/CYP8A1" TargetMode="External"/><Relationship Id="rId72" Type="http://schemas.openxmlformats.org/officeDocument/2006/relationships/hyperlink" Target="https://en.wikipedia.org/wiki/Cholesterol" TargetMode="External"/><Relationship Id="rId3" Type="http://schemas.openxmlformats.org/officeDocument/2006/relationships/image" Target="../media/image17.png"/><Relationship Id="rId12" Type="http://schemas.openxmlformats.org/officeDocument/2006/relationships/hyperlink" Target="https://en.wikipedia.org/wiki/CYP2A6" TargetMode="External"/><Relationship Id="rId17" Type="http://schemas.openxmlformats.org/officeDocument/2006/relationships/hyperlink" Target="https://en.wikipedia.org/wiki/CYP2C9" TargetMode="External"/><Relationship Id="rId25" Type="http://schemas.openxmlformats.org/officeDocument/2006/relationships/hyperlink" Target="https://en.wikipedia.org/wiki/CYP2S1" TargetMode="External"/><Relationship Id="rId33" Type="http://schemas.openxmlformats.org/officeDocument/2006/relationships/hyperlink" Target="https://en.wikipedia.org/wiki/Arachidonic_acid" TargetMode="External"/><Relationship Id="rId38" Type="http://schemas.openxmlformats.org/officeDocument/2006/relationships/hyperlink" Target="https://en.wikipedia.org/wiki/CYP4F3" TargetMode="External"/><Relationship Id="rId46" Type="http://schemas.openxmlformats.org/officeDocument/2006/relationships/hyperlink" Target="https://en.wikipedia.org/wiki/Thromboxane" TargetMode="External"/><Relationship Id="rId59" Type="http://schemas.openxmlformats.org/officeDocument/2006/relationships/hyperlink" Target="https://en.wikipedia.org/wiki/CYP19A1" TargetMode="External"/><Relationship Id="rId67" Type="http://schemas.openxmlformats.org/officeDocument/2006/relationships/hyperlink" Target="https://en.wikipedia.org/wiki/CYP26C1" TargetMode="External"/><Relationship Id="rId20" Type="http://schemas.openxmlformats.org/officeDocument/2006/relationships/hyperlink" Target="https://en.wikipedia.org/wiki/CYP2D6" TargetMode="External"/><Relationship Id="rId41" Type="http://schemas.openxmlformats.org/officeDocument/2006/relationships/hyperlink" Target="https://en.wikipedia.org/wiki/CYP4F12" TargetMode="External"/><Relationship Id="rId54" Type="http://schemas.openxmlformats.org/officeDocument/2006/relationships/hyperlink" Target="https://en.wikipedia.org/wiki/CYP11A1" TargetMode="External"/><Relationship Id="rId62" Type="http://schemas.openxmlformats.org/officeDocument/2006/relationships/hyperlink" Target="https://en.wikipedia.org/wiki/Vitamin_D" TargetMode="External"/><Relationship Id="rId70" Type="http://schemas.openxmlformats.org/officeDocument/2006/relationships/hyperlink" Target="https://en.wikipedia.org/wiki/CYP27C1" TargetMode="External"/><Relationship Id="rId75" Type="http://schemas.openxmlformats.org/officeDocument/2006/relationships/hyperlink" Target="https://en.wikipedia.org/wiki/Lanostero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(+)-Benzo(a)pyrene-7,8-dihydrodiol-9,10-epoxide" TargetMode="External"/><Relationship Id="rId15" Type="http://schemas.openxmlformats.org/officeDocument/2006/relationships/hyperlink" Target="https://en.wikipedia.org/wiki/CYP2B6" TargetMode="External"/><Relationship Id="rId23" Type="http://schemas.openxmlformats.org/officeDocument/2006/relationships/hyperlink" Target="https://en.wikipedia.org/wiki/CYP2J2" TargetMode="External"/><Relationship Id="rId28" Type="http://schemas.openxmlformats.org/officeDocument/2006/relationships/hyperlink" Target="https://en.wikipedia.org/wiki/Testosterone" TargetMode="External"/><Relationship Id="rId36" Type="http://schemas.openxmlformats.org/officeDocument/2006/relationships/hyperlink" Target="https://en.wikipedia.org/wiki/CYP4B1" TargetMode="External"/><Relationship Id="rId49" Type="http://schemas.openxmlformats.org/officeDocument/2006/relationships/hyperlink" Target="https://en.wikipedia.org/wiki/CYP7A1" TargetMode="External"/><Relationship Id="rId57" Type="http://schemas.openxmlformats.org/officeDocument/2006/relationships/hyperlink" Target="https://en.wikipedia.org/wiki/CYP17A1" TargetMode="External"/><Relationship Id="rId10" Type="http://schemas.openxmlformats.org/officeDocument/2006/relationships/hyperlink" Target="https://en.wikipedia.org/wiki/CYP1B1" TargetMode="External"/><Relationship Id="rId31" Type="http://schemas.openxmlformats.org/officeDocument/2006/relationships/hyperlink" Target="https://en.wikipedia.org/wiki/CYP3A7" TargetMode="External"/><Relationship Id="rId44" Type="http://schemas.openxmlformats.org/officeDocument/2006/relationships/hyperlink" Target="https://en.wikipedia.org/wiki/CYP4X1" TargetMode="External"/><Relationship Id="rId52" Type="http://schemas.openxmlformats.org/officeDocument/2006/relationships/hyperlink" Target="https://en.wikipedia.org/wiki/Prostacyclin" TargetMode="External"/><Relationship Id="rId60" Type="http://schemas.openxmlformats.org/officeDocument/2006/relationships/hyperlink" Target="https://en.wikipedia.org/wiki/CYP20A1" TargetMode="External"/><Relationship Id="rId65" Type="http://schemas.openxmlformats.org/officeDocument/2006/relationships/hyperlink" Target="https://en.wikipedia.org/wiki/CYP26A1" TargetMode="External"/><Relationship Id="rId73" Type="http://schemas.openxmlformats.org/officeDocument/2006/relationships/hyperlink" Target="https://en.wikipedia.org/wiki/CYP46A1" TargetMode="External"/><Relationship Id="rId4" Type="http://schemas.openxmlformats.org/officeDocument/2006/relationships/hyperlink" Target="https://en.wikipedia.org/wiki/Estrogen" TargetMode="External"/><Relationship Id="rId9" Type="http://schemas.openxmlformats.org/officeDocument/2006/relationships/hyperlink" Target="https://en.wikipedia.org/wiki/CYP1A2" TargetMode="External"/><Relationship Id="rId13" Type="http://schemas.openxmlformats.org/officeDocument/2006/relationships/hyperlink" Target="https://en.wikipedia.org/wiki/CYP2A7" TargetMode="External"/><Relationship Id="rId18" Type="http://schemas.openxmlformats.org/officeDocument/2006/relationships/hyperlink" Target="https://en.wikipedia.org/wiki/CYP2C18" TargetMode="External"/><Relationship Id="rId39" Type="http://schemas.openxmlformats.org/officeDocument/2006/relationships/hyperlink" Target="https://en.wikipedia.org/wiki/CYP4F8" TargetMode="External"/><Relationship Id="rId34" Type="http://schemas.openxmlformats.org/officeDocument/2006/relationships/hyperlink" Target="https://en.wikipedia.org/wiki/CYP4A11" TargetMode="External"/><Relationship Id="rId50" Type="http://schemas.openxmlformats.org/officeDocument/2006/relationships/hyperlink" Target="https://en.wikipedia.org/wiki/CYP7B1" TargetMode="External"/><Relationship Id="rId55" Type="http://schemas.openxmlformats.org/officeDocument/2006/relationships/hyperlink" Target="https://en.wikipedia.org/wiki/CYP11B1" TargetMode="External"/><Relationship Id="rId76" Type="http://schemas.openxmlformats.org/officeDocument/2006/relationships/image" Target="../media/image18.emf"/><Relationship Id="rId7" Type="http://schemas.openxmlformats.org/officeDocument/2006/relationships/hyperlink" Target="https://en.wikipedia.org/wiki/Pseudogene" TargetMode="External"/><Relationship Id="rId71" Type="http://schemas.openxmlformats.org/officeDocument/2006/relationships/hyperlink" Target="https://en.wikipedia.org/wiki/CYP39A1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384175"/>
            <a:ext cx="9144000" cy="3200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chemeClr val="tx1"/>
                </a:solidFill>
              </a:rPr>
              <a:t>MS10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chemeClr val="accent1"/>
                </a:solidFill>
              </a:rPr>
              <a:t>Liver as a Model System for Mechanics, Flow, and Multiscale Mathematical Biology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971800" y="5442820"/>
            <a:ext cx="3200400" cy="5492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 smtClean="0"/>
              <a:t>July 17, 2017</a:t>
            </a:r>
            <a:endParaRPr lang="en-US" b="1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 bwMode="auto">
          <a:xfrm>
            <a:off x="685800" y="3587032"/>
            <a:ext cx="77724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07" charset="-128"/>
              </a:defRPr>
            </a:lvl1pPr>
            <a:lvl2pPr marL="574675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58838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143000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4271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i="0" kern="0" dirty="0" smtClean="0"/>
              <a:t>James A. Glazier</a:t>
            </a:r>
          </a:p>
          <a:p>
            <a:pPr marL="0" indent="0">
              <a:buFontTx/>
              <a:buNone/>
            </a:pPr>
            <a:r>
              <a:rPr lang="en-US" i="0" kern="0" dirty="0" smtClean="0"/>
              <a:t>Jessica L. Sparks</a:t>
            </a:r>
          </a:p>
          <a:p>
            <a:pPr marL="0" indent="0">
              <a:buFontTx/>
              <a:buNone/>
            </a:pPr>
            <a:r>
              <a:rPr lang="en-US" i="0" kern="0" dirty="0" smtClean="0"/>
              <a:t>Paul Macklin</a:t>
            </a:r>
          </a:p>
          <a:p>
            <a:pPr marL="0" indent="0">
              <a:buFontTx/>
              <a:buNone/>
            </a:pPr>
            <a:r>
              <a:rPr lang="en-US" i="0" kern="0" dirty="0" smtClean="0"/>
              <a:t>Hermann B. </a:t>
            </a:r>
            <a:r>
              <a:rPr lang="en-US" i="0" kern="0" dirty="0" err="1" smtClean="0"/>
              <a:t>Frieboes</a:t>
            </a:r>
            <a:endParaRPr lang="en-US" i="0" kern="0" dirty="0"/>
          </a:p>
          <a:p>
            <a:pPr marL="0" indent="0">
              <a:buFontTx/>
              <a:buNone/>
            </a:pPr>
            <a:r>
              <a:rPr lang="en-US" i="0" kern="0" dirty="0" smtClean="0"/>
              <a:t>Shannon M. </a:t>
            </a:r>
            <a:r>
              <a:rPr lang="en-US" i="0" kern="0" dirty="0" err="1" smtClean="0"/>
              <a:t>Mumenthaler</a:t>
            </a:r>
            <a:endParaRPr lang="en-US" i="0" kern="0" dirty="0" smtClean="0"/>
          </a:p>
          <a:p>
            <a:pPr marL="0" indent="0">
              <a:buFontTx/>
              <a:buNone/>
            </a:pPr>
            <a:endParaRPr lang="en-US" i="0" kern="0" dirty="0" smtClean="0"/>
          </a:p>
          <a:p>
            <a:pPr marL="0" indent="0" algn="r">
              <a:buFontTx/>
              <a:buNone/>
            </a:pPr>
            <a:r>
              <a:rPr lang="en-US" i="0" kern="0" dirty="0" smtClean="0"/>
              <a:t>Indiana University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Miami University (Ohio)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Indiana University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University of Louisville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University of Southern California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35450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Structure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Primary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metabolizing organ of the body and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first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line of defense against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toxins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Live composed of millions of lobules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Blood enters at Portal Triad and Leaves at 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Lobules composed or repeating triangular modules in which sinusoids take blood from Portal Triad to 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Sinusoids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are capillary-like structures composed of endothelial cells surrounded by hepatocytes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Lobule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0000FF"/>
                </a:solidFill>
                <a:latin typeface="Calibri"/>
              </a:rPr>
              <a:t>Liver Sinusoid</a:t>
            </a:r>
            <a:r>
              <a:rPr lang="en-US" sz="1800" b="1" baseline="30000" dirty="0">
                <a:solidFill>
                  <a:srgbClr val="0000FF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975533" y="3120272"/>
            <a:ext cx="172268" cy="1046375"/>
          </a:xfrm>
          <a:custGeom>
            <a:avLst/>
            <a:gdLst>
              <a:gd name="connsiteX0" fmla="*/ 160558 w 172268"/>
              <a:gd name="connsiteY0" fmla="*/ 1046375 h 1046375"/>
              <a:gd name="connsiteX1" fmla="*/ 169985 w 172268"/>
              <a:gd name="connsiteY1" fmla="*/ 725864 h 1046375"/>
              <a:gd name="connsiteX2" fmla="*/ 122851 w 172268"/>
              <a:gd name="connsiteY2" fmla="*/ 546755 h 1046375"/>
              <a:gd name="connsiteX3" fmla="*/ 19156 w 172268"/>
              <a:gd name="connsiteY3" fmla="*/ 339365 h 1046375"/>
              <a:gd name="connsiteX4" fmla="*/ 302 w 172268"/>
              <a:gd name="connsiteY4" fmla="*/ 0 h 104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68" h="1046375">
                <a:moveTo>
                  <a:pt x="160558" y="1046375"/>
                </a:moveTo>
                <a:cubicBezTo>
                  <a:pt x="168413" y="927754"/>
                  <a:pt x="176269" y="809134"/>
                  <a:pt x="169985" y="725864"/>
                </a:cubicBezTo>
                <a:cubicBezTo>
                  <a:pt x="163701" y="642594"/>
                  <a:pt x="147989" y="611171"/>
                  <a:pt x="122851" y="546755"/>
                </a:cubicBezTo>
                <a:cubicBezTo>
                  <a:pt x="97713" y="482339"/>
                  <a:pt x="39581" y="430491"/>
                  <a:pt x="19156" y="339365"/>
                </a:cubicBezTo>
                <a:cubicBezTo>
                  <a:pt x="-1269" y="248239"/>
                  <a:pt x="-484" y="124119"/>
                  <a:pt x="302" y="0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32775" y="3157979"/>
            <a:ext cx="348792" cy="952108"/>
          </a:xfrm>
          <a:custGeom>
            <a:avLst/>
            <a:gdLst>
              <a:gd name="connsiteX0" fmla="*/ 0 w 348792"/>
              <a:gd name="connsiteY0" fmla="*/ 952108 h 952108"/>
              <a:gd name="connsiteX1" fmla="*/ 179110 w 348792"/>
              <a:gd name="connsiteY1" fmla="*/ 443060 h 952108"/>
              <a:gd name="connsiteX2" fmla="*/ 245097 w 348792"/>
              <a:gd name="connsiteY2" fmla="*/ 188536 h 952108"/>
              <a:gd name="connsiteX3" fmla="*/ 348792 w 348792"/>
              <a:gd name="connsiteY3" fmla="*/ 0 h 952108"/>
              <a:gd name="connsiteX4" fmla="*/ 348792 w 348792"/>
              <a:gd name="connsiteY4" fmla="*/ 0 h 95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792" h="952108">
                <a:moveTo>
                  <a:pt x="0" y="952108"/>
                </a:moveTo>
                <a:cubicBezTo>
                  <a:pt x="69130" y="761215"/>
                  <a:pt x="138261" y="570322"/>
                  <a:pt x="179110" y="443060"/>
                </a:cubicBezTo>
                <a:cubicBezTo>
                  <a:pt x="219960" y="315798"/>
                  <a:pt x="216817" y="262379"/>
                  <a:pt x="245097" y="188536"/>
                </a:cubicBezTo>
                <a:cubicBezTo>
                  <a:pt x="273377" y="114693"/>
                  <a:pt x="348792" y="0"/>
                  <a:pt x="348792" y="0"/>
                </a:cubicBezTo>
                <a:lnTo>
                  <a:pt x="348792" y="0"/>
                </a:ln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070862" y="3195687"/>
            <a:ext cx="772998" cy="735290"/>
          </a:xfrm>
          <a:custGeom>
            <a:avLst/>
            <a:gdLst>
              <a:gd name="connsiteX0" fmla="*/ 0 w 772998"/>
              <a:gd name="connsiteY0" fmla="*/ 735290 h 735290"/>
              <a:gd name="connsiteX1" fmla="*/ 339365 w 772998"/>
              <a:gd name="connsiteY1" fmla="*/ 452486 h 735290"/>
              <a:gd name="connsiteX2" fmla="*/ 546754 w 772998"/>
              <a:gd name="connsiteY2" fmla="*/ 188536 h 735290"/>
              <a:gd name="connsiteX3" fmla="*/ 772998 w 772998"/>
              <a:gd name="connsiteY3" fmla="*/ 0 h 73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98" h="735290">
                <a:moveTo>
                  <a:pt x="0" y="735290"/>
                </a:moveTo>
                <a:cubicBezTo>
                  <a:pt x="124119" y="639451"/>
                  <a:pt x="248239" y="543612"/>
                  <a:pt x="339365" y="452486"/>
                </a:cubicBezTo>
                <a:cubicBezTo>
                  <a:pt x="430491" y="361360"/>
                  <a:pt x="474482" y="263950"/>
                  <a:pt x="546754" y="188536"/>
                </a:cubicBezTo>
                <a:cubicBezTo>
                  <a:pt x="619026" y="113122"/>
                  <a:pt x="696012" y="56561"/>
                  <a:pt x="772998" y="0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004115" y="3139126"/>
            <a:ext cx="631596" cy="612742"/>
          </a:xfrm>
          <a:custGeom>
            <a:avLst/>
            <a:gdLst>
              <a:gd name="connsiteX0" fmla="*/ 631596 w 631596"/>
              <a:gd name="connsiteY0" fmla="*/ 612742 h 612742"/>
              <a:gd name="connsiteX1" fmla="*/ 377073 w 631596"/>
              <a:gd name="connsiteY1" fmla="*/ 377072 h 612742"/>
              <a:gd name="connsiteX2" fmla="*/ 188537 w 631596"/>
              <a:gd name="connsiteY2" fmla="*/ 169682 h 612742"/>
              <a:gd name="connsiteX3" fmla="*/ 0 w 631596"/>
              <a:gd name="connsiteY3" fmla="*/ 0 h 61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596" h="612742">
                <a:moveTo>
                  <a:pt x="631596" y="612742"/>
                </a:moveTo>
                <a:cubicBezTo>
                  <a:pt x="541256" y="531828"/>
                  <a:pt x="450916" y="450915"/>
                  <a:pt x="377073" y="377072"/>
                </a:cubicBezTo>
                <a:cubicBezTo>
                  <a:pt x="303230" y="303229"/>
                  <a:pt x="251382" y="232527"/>
                  <a:pt x="188537" y="169682"/>
                </a:cubicBezTo>
                <a:cubicBezTo>
                  <a:pt x="125692" y="106837"/>
                  <a:pt x="62846" y="53418"/>
                  <a:pt x="0" y="0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5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Zonation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b="1" dirty="0" smtClean="0">
                <a:solidFill>
                  <a:srgbClr val="0000FF"/>
                </a:solidFill>
                <a:latin typeface="Calibri"/>
              </a:rPr>
              <a:t>Core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 of lobule around Central Vein (</a:t>
            </a:r>
            <a:r>
              <a:rPr lang="en-US" sz="2000" b="1" dirty="0" err="1" smtClean="0">
                <a:solidFill>
                  <a:srgbClr val="0000FF"/>
                </a:solidFill>
                <a:latin typeface="Calibri"/>
              </a:rPr>
              <a:t>peri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-central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 has </a:t>
            </a:r>
            <a:r>
              <a:rPr lang="en-US" sz="1800" b="1" dirty="0" smtClean="0">
                <a:solidFill>
                  <a:prstClr val="black"/>
                </a:solidFill>
                <a:latin typeface="Calibri"/>
              </a:rPr>
              <a:t>different metabolic function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from periphery near Portal Triads (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</a:rPr>
              <a:t>peri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-portal)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Lobule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0000FF"/>
                </a:solidFill>
                <a:latin typeface="Calibri"/>
              </a:rPr>
              <a:t>Liver Sinusoid</a:t>
            </a:r>
            <a:r>
              <a:rPr lang="en-US" sz="1800" b="1" baseline="30000" dirty="0">
                <a:solidFill>
                  <a:srgbClr val="0000FF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6296584" y="1970202"/>
            <a:ext cx="1106509" cy="1706480"/>
          </a:xfrm>
          <a:custGeom>
            <a:avLst/>
            <a:gdLst>
              <a:gd name="connsiteX0" fmla="*/ 679251 w 1106509"/>
              <a:gd name="connsiteY0" fmla="*/ 0 h 1706480"/>
              <a:gd name="connsiteX1" fmla="*/ 481288 w 1106509"/>
              <a:gd name="connsiteY1" fmla="*/ 245097 h 1706480"/>
              <a:gd name="connsiteX2" fmla="*/ 273898 w 1106509"/>
              <a:gd name="connsiteY2" fmla="*/ 763571 h 1706480"/>
              <a:gd name="connsiteX3" fmla="*/ 236191 w 1106509"/>
              <a:gd name="connsiteY3" fmla="*/ 999241 h 1706480"/>
              <a:gd name="connsiteX4" fmla="*/ 85362 w 1106509"/>
              <a:gd name="connsiteY4" fmla="*/ 1206631 h 1706480"/>
              <a:gd name="connsiteX5" fmla="*/ 521 w 1106509"/>
              <a:gd name="connsiteY5" fmla="*/ 1442301 h 1706480"/>
              <a:gd name="connsiteX6" fmla="*/ 123070 w 1106509"/>
              <a:gd name="connsiteY6" fmla="*/ 1630837 h 1706480"/>
              <a:gd name="connsiteX7" fmla="*/ 509569 w 1106509"/>
              <a:gd name="connsiteY7" fmla="*/ 1706252 h 1706480"/>
              <a:gd name="connsiteX8" fmla="*/ 754665 w 1106509"/>
              <a:gd name="connsiteY8" fmla="*/ 1649691 h 1706480"/>
              <a:gd name="connsiteX9" fmla="*/ 943202 w 1106509"/>
              <a:gd name="connsiteY9" fmla="*/ 1527142 h 1706480"/>
              <a:gd name="connsiteX10" fmla="*/ 1065750 w 1106509"/>
              <a:gd name="connsiteY10" fmla="*/ 1348033 h 1706480"/>
              <a:gd name="connsiteX11" fmla="*/ 1075177 w 1106509"/>
              <a:gd name="connsiteY11" fmla="*/ 1253765 h 1706480"/>
              <a:gd name="connsiteX12" fmla="*/ 1103457 w 1106509"/>
              <a:gd name="connsiteY12" fmla="*/ 801278 h 1706480"/>
              <a:gd name="connsiteX13" fmla="*/ 1094030 w 1106509"/>
              <a:gd name="connsiteY13" fmla="*/ 386499 h 1706480"/>
              <a:gd name="connsiteX14" fmla="*/ 999762 w 1106509"/>
              <a:gd name="connsiteY14" fmla="*/ 179109 h 1706480"/>
              <a:gd name="connsiteX15" fmla="*/ 754665 w 1106509"/>
              <a:gd name="connsiteY15" fmla="*/ 0 h 170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06509" h="1706480">
                <a:moveTo>
                  <a:pt x="679251" y="0"/>
                </a:moveTo>
                <a:cubicBezTo>
                  <a:pt x="614049" y="58917"/>
                  <a:pt x="548847" y="117835"/>
                  <a:pt x="481288" y="245097"/>
                </a:cubicBezTo>
                <a:cubicBezTo>
                  <a:pt x="413729" y="372359"/>
                  <a:pt x="314747" y="637880"/>
                  <a:pt x="273898" y="763571"/>
                </a:cubicBezTo>
                <a:cubicBezTo>
                  <a:pt x="233049" y="889262"/>
                  <a:pt x="267614" y="925398"/>
                  <a:pt x="236191" y="999241"/>
                </a:cubicBezTo>
                <a:cubicBezTo>
                  <a:pt x="204768" y="1073084"/>
                  <a:pt x="124640" y="1132788"/>
                  <a:pt x="85362" y="1206631"/>
                </a:cubicBezTo>
                <a:cubicBezTo>
                  <a:pt x="46084" y="1280474"/>
                  <a:pt x="-5764" y="1371600"/>
                  <a:pt x="521" y="1442301"/>
                </a:cubicBezTo>
                <a:cubicBezTo>
                  <a:pt x="6806" y="1513002"/>
                  <a:pt x="38229" y="1586845"/>
                  <a:pt x="123070" y="1630837"/>
                </a:cubicBezTo>
                <a:cubicBezTo>
                  <a:pt x="207911" y="1674829"/>
                  <a:pt x="404303" y="1703110"/>
                  <a:pt x="509569" y="1706252"/>
                </a:cubicBezTo>
                <a:cubicBezTo>
                  <a:pt x="614835" y="1709394"/>
                  <a:pt x="682393" y="1679543"/>
                  <a:pt x="754665" y="1649691"/>
                </a:cubicBezTo>
                <a:cubicBezTo>
                  <a:pt x="826937" y="1619839"/>
                  <a:pt x="891355" y="1577418"/>
                  <a:pt x="943202" y="1527142"/>
                </a:cubicBezTo>
                <a:cubicBezTo>
                  <a:pt x="995049" y="1476866"/>
                  <a:pt x="1043754" y="1393596"/>
                  <a:pt x="1065750" y="1348033"/>
                </a:cubicBezTo>
                <a:cubicBezTo>
                  <a:pt x="1087746" y="1302470"/>
                  <a:pt x="1068893" y="1344891"/>
                  <a:pt x="1075177" y="1253765"/>
                </a:cubicBezTo>
                <a:cubicBezTo>
                  <a:pt x="1081461" y="1162639"/>
                  <a:pt x="1100315" y="945822"/>
                  <a:pt x="1103457" y="801278"/>
                </a:cubicBezTo>
                <a:cubicBezTo>
                  <a:pt x="1106599" y="656734"/>
                  <a:pt x="1111312" y="490194"/>
                  <a:pt x="1094030" y="386499"/>
                </a:cubicBezTo>
                <a:cubicBezTo>
                  <a:pt x="1076748" y="282804"/>
                  <a:pt x="1056323" y="243525"/>
                  <a:pt x="999762" y="179109"/>
                </a:cubicBezTo>
                <a:cubicBezTo>
                  <a:pt x="943201" y="114693"/>
                  <a:pt x="848933" y="57346"/>
                  <a:pt x="754665" y="0"/>
                </a:cubicBezTo>
              </a:path>
            </a:pathLst>
          </a:custGeom>
          <a:solidFill>
            <a:srgbClr val="0000FF">
              <a:alpha val="50000"/>
            </a:srgb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5400" y="4202906"/>
            <a:ext cx="1322542" cy="113109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Zonation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b="1" dirty="0" smtClean="0">
                <a:solidFill>
                  <a:srgbClr val="0000FF"/>
                </a:solidFill>
                <a:latin typeface="Calibri"/>
              </a:rPr>
              <a:t>Core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 of lobule around Central Vein (</a:t>
            </a:r>
            <a:r>
              <a:rPr lang="en-US" sz="2000" b="1" dirty="0" err="1" smtClean="0">
                <a:solidFill>
                  <a:srgbClr val="0000FF"/>
                </a:solidFill>
                <a:latin typeface="Calibri"/>
              </a:rPr>
              <a:t>peri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-central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 has </a:t>
            </a:r>
            <a:r>
              <a:rPr lang="en-US" sz="1800" b="1" dirty="0" smtClean="0">
                <a:solidFill>
                  <a:prstClr val="black"/>
                </a:solidFill>
                <a:latin typeface="Calibri"/>
              </a:rPr>
              <a:t>different metabolic function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from </a:t>
            </a:r>
            <a:r>
              <a:rPr lang="en-US" sz="1800" b="1" dirty="0" smtClean="0">
                <a:solidFill>
                  <a:srgbClr val="00B050"/>
                </a:solidFill>
                <a:latin typeface="Calibri"/>
              </a:rPr>
              <a:t>periphery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 near Portal Triads (</a:t>
            </a:r>
            <a:r>
              <a:rPr lang="en-US" sz="2000" b="1" dirty="0" err="1" smtClean="0">
                <a:solidFill>
                  <a:srgbClr val="00B050"/>
                </a:solidFill>
                <a:latin typeface="Calibri"/>
              </a:rPr>
              <a:t>peri</a:t>
            </a:r>
            <a:r>
              <a:rPr lang="en-US" sz="2000" b="1" dirty="0" smtClean="0">
                <a:solidFill>
                  <a:srgbClr val="00B050"/>
                </a:solidFill>
                <a:latin typeface="Calibri"/>
              </a:rPr>
              <a:t>-portal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Lobule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Sinusoid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795752" y="1619899"/>
            <a:ext cx="2235884" cy="2561621"/>
          </a:xfrm>
          <a:custGeom>
            <a:avLst/>
            <a:gdLst>
              <a:gd name="connsiteX0" fmla="*/ 425939 w 2235884"/>
              <a:gd name="connsiteY0" fmla="*/ 793363 h 2561621"/>
              <a:gd name="connsiteX1" fmla="*/ 341097 w 2235884"/>
              <a:gd name="connsiteY1" fmla="*/ 1217569 h 2561621"/>
              <a:gd name="connsiteX2" fmla="*/ 30013 w 2235884"/>
              <a:gd name="connsiteY2" fmla="*/ 1434386 h 2561621"/>
              <a:gd name="connsiteX3" fmla="*/ 11159 w 2235884"/>
              <a:gd name="connsiteY3" fmla="*/ 1707763 h 2561621"/>
              <a:gd name="connsiteX4" fmla="*/ 20586 w 2235884"/>
              <a:gd name="connsiteY4" fmla="*/ 2065981 h 2561621"/>
              <a:gd name="connsiteX5" fmla="*/ 96001 w 2235884"/>
              <a:gd name="connsiteY5" fmla="*/ 2311078 h 2561621"/>
              <a:gd name="connsiteX6" fmla="*/ 463646 w 2235884"/>
              <a:gd name="connsiteY6" fmla="*/ 2452480 h 2561621"/>
              <a:gd name="connsiteX7" fmla="*/ 1010401 w 2235884"/>
              <a:gd name="connsiteY7" fmla="*/ 2546748 h 2561621"/>
              <a:gd name="connsiteX8" fmla="*/ 1293205 w 2235884"/>
              <a:gd name="connsiteY8" fmla="*/ 2546748 h 2561621"/>
              <a:gd name="connsiteX9" fmla="*/ 1566582 w 2235884"/>
              <a:gd name="connsiteY9" fmla="*/ 2405346 h 2561621"/>
              <a:gd name="connsiteX10" fmla="*/ 2000215 w 2235884"/>
              <a:gd name="connsiteY10" fmla="*/ 2084835 h 2561621"/>
              <a:gd name="connsiteX11" fmla="*/ 2151044 w 2235884"/>
              <a:gd name="connsiteY11" fmla="*/ 1952860 h 2561621"/>
              <a:gd name="connsiteX12" fmla="*/ 2226458 w 2235884"/>
              <a:gd name="connsiteY12" fmla="*/ 1651202 h 2561621"/>
              <a:gd name="connsiteX13" fmla="*/ 2226458 w 2235884"/>
              <a:gd name="connsiteY13" fmla="*/ 1161008 h 2561621"/>
              <a:gd name="connsiteX14" fmla="*/ 2151044 w 2235884"/>
              <a:gd name="connsiteY14" fmla="*/ 774509 h 2561621"/>
              <a:gd name="connsiteX15" fmla="*/ 2113337 w 2235884"/>
              <a:gd name="connsiteY15" fmla="*/ 661388 h 2561621"/>
              <a:gd name="connsiteX16" fmla="*/ 1905947 w 2235884"/>
              <a:gd name="connsiteY16" fmla="*/ 435144 h 2561621"/>
              <a:gd name="connsiteX17" fmla="*/ 1736264 w 2235884"/>
              <a:gd name="connsiteY17" fmla="*/ 293742 h 2561621"/>
              <a:gd name="connsiteX18" fmla="*/ 1576009 w 2235884"/>
              <a:gd name="connsiteY18" fmla="*/ 161767 h 2561621"/>
              <a:gd name="connsiteX19" fmla="*/ 1434607 w 2235884"/>
              <a:gd name="connsiteY19" fmla="*/ 1511 h 2561621"/>
              <a:gd name="connsiteX20" fmla="*/ 1123522 w 2235884"/>
              <a:gd name="connsiteY20" fmla="*/ 86353 h 2561621"/>
              <a:gd name="connsiteX21" fmla="*/ 868999 w 2235884"/>
              <a:gd name="connsiteY21" fmla="*/ 171194 h 2561621"/>
              <a:gd name="connsiteX22" fmla="*/ 680462 w 2235884"/>
              <a:gd name="connsiteY22" fmla="*/ 293742 h 2561621"/>
              <a:gd name="connsiteX23" fmla="*/ 539060 w 2235884"/>
              <a:gd name="connsiteY23" fmla="*/ 435144 h 2561621"/>
              <a:gd name="connsiteX24" fmla="*/ 501353 w 2235884"/>
              <a:gd name="connsiteY24" fmla="*/ 585973 h 2561621"/>
              <a:gd name="connsiteX25" fmla="*/ 425939 w 2235884"/>
              <a:gd name="connsiteY25" fmla="*/ 793363 h 256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35884" h="2561621">
                <a:moveTo>
                  <a:pt x="425939" y="793363"/>
                </a:moveTo>
                <a:cubicBezTo>
                  <a:pt x="399230" y="898629"/>
                  <a:pt x="407085" y="1110732"/>
                  <a:pt x="341097" y="1217569"/>
                </a:cubicBezTo>
                <a:cubicBezTo>
                  <a:pt x="275109" y="1324406"/>
                  <a:pt x="85003" y="1352687"/>
                  <a:pt x="30013" y="1434386"/>
                </a:cubicBezTo>
                <a:cubicBezTo>
                  <a:pt x="-24977" y="1516085"/>
                  <a:pt x="12730" y="1602497"/>
                  <a:pt x="11159" y="1707763"/>
                </a:cubicBezTo>
                <a:cubicBezTo>
                  <a:pt x="9588" y="1813029"/>
                  <a:pt x="6446" y="1965429"/>
                  <a:pt x="20586" y="2065981"/>
                </a:cubicBezTo>
                <a:cubicBezTo>
                  <a:pt x="34726" y="2166533"/>
                  <a:pt x="22158" y="2246662"/>
                  <a:pt x="96001" y="2311078"/>
                </a:cubicBezTo>
                <a:cubicBezTo>
                  <a:pt x="169844" y="2375494"/>
                  <a:pt x="311246" y="2413202"/>
                  <a:pt x="463646" y="2452480"/>
                </a:cubicBezTo>
                <a:cubicBezTo>
                  <a:pt x="616046" y="2491758"/>
                  <a:pt x="872141" y="2531037"/>
                  <a:pt x="1010401" y="2546748"/>
                </a:cubicBezTo>
                <a:cubicBezTo>
                  <a:pt x="1148661" y="2562459"/>
                  <a:pt x="1200508" y="2570315"/>
                  <a:pt x="1293205" y="2546748"/>
                </a:cubicBezTo>
                <a:cubicBezTo>
                  <a:pt x="1385902" y="2523181"/>
                  <a:pt x="1448747" y="2482331"/>
                  <a:pt x="1566582" y="2405346"/>
                </a:cubicBezTo>
                <a:cubicBezTo>
                  <a:pt x="1684417" y="2328361"/>
                  <a:pt x="1902805" y="2160249"/>
                  <a:pt x="2000215" y="2084835"/>
                </a:cubicBezTo>
                <a:cubicBezTo>
                  <a:pt x="2097625" y="2009421"/>
                  <a:pt x="2113337" y="2025132"/>
                  <a:pt x="2151044" y="1952860"/>
                </a:cubicBezTo>
                <a:cubicBezTo>
                  <a:pt x="2188751" y="1880588"/>
                  <a:pt x="2213889" y="1783177"/>
                  <a:pt x="2226458" y="1651202"/>
                </a:cubicBezTo>
                <a:cubicBezTo>
                  <a:pt x="2239027" y="1519227"/>
                  <a:pt x="2239027" y="1307123"/>
                  <a:pt x="2226458" y="1161008"/>
                </a:cubicBezTo>
                <a:cubicBezTo>
                  <a:pt x="2213889" y="1014893"/>
                  <a:pt x="2169898" y="857779"/>
                  <a:pt x="2151044" y="774509"/>
                </a:cubicBezTo>
                <a:cubicBezTo>
                  <a:pt x="2132191" y="691239"/>
                  <a:pt x="2154186" y="717949"/>
                  <a:pt x="2113337" y="661388"/>
                </a:cubicBezTo>
                <a:cubicBezTo>
                  <a:pt x="2072488" y="604827"/>
                  <a:pt x="1968792" y="496418"/>
                  <a:pt x="1905947" y="435144"/>
                </a:cubicBezTo>
                <a:cubicBezTo>
                  <a:pt x="1843102" y="373870"/>
                  <a:pt x="1736264" y="293742"/>
                  <a:pt x="1736264" y="293742"/>
                </a:cubicBezTo>
                <a:cubicBezTo>
                  <a:pt x="1681274" y="248179"/>
                  <a:pt x="1626285" y="210472"/>
                  <a:pt x="1576009" y="161767"/>
                </a:cubicBezTo>
                <a:cubicBezTo>
                  <a:pt x="1525733" y="113062"/>
                  <a:pt x="1510022" y="14080"/>
                  <a:pt x="1434607" y="1511"/>
                </a:cubicBezTo>
                <a:cubicBezTo>
                  <a:pt x="1359192" y="-11058"/>
                  <a:pt x="1217790" y="58072"/>
                  <a:pt x="1123522" y="86353"/>
                </a:cubicBezTo>
                <a:cubicBezTo>
                  <a:pt x="1029254" y="114633"/>
                  <a:pt x="942842" y="136629"/>
                  <a:pt x="868999" y="171194"/>
                </a:cubicBezTo>
                <a:cubicBezTo>
                  <a:pt x="795156" y="205759"/>
                  <a:pt x="735452" y="249750"/>
                  <a:pt x="680462" y="293742"/>
                </a:cubicBezTo>
                <a:cubicBezTo>
                  <a:pt x="625472" y="337734"/>
                  <a:pt x="568911" y="386439"/>
                  <a:pt x="539060" y="435144"/>
                </a:cubicBezTo>
                <a:cubicBezTo>
                  <a:pt x="509209" y="483849"/>
                  <a:pt x="518635" y="526270"/>
                  <a:pt x="501353" y="585973"/>
                </a:cubicBezTo>
                <a:cubicBezTo>
                  <a:pt x="484071" y="645676"/>
                  <a:pt x="452648" y="688097"/>
                  <a:pt x="425939" y="793363"/>
                </a:cubicBezTo>
                <a:close/>
              </a:path>
            </a:pathLst>
          </a:custGeom>
          <a:solidFill>
            <a:srgbClr val="00B050">
              <a:alpha val="50000"/>
            </a:srgb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5400" y="4202906"/>
            <a:ext cx="1322542" cy="113109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6296584" y="1970202"/>
            <a:ext cx="1106509" cy="1706480"/>
          </a:xfrm>
          <a:custGeom>
            <a:avLst/>
            <a:gdLst>
              <a:gd name="connsiteX0" fmla="*/ 679251 w 1106509"/>
              <a:gd name="connsiteY0" fmla="*/ 0 h 1706480"/>
              <a:gd name="connsiteX1" fmla="*/ 481288 w 1106509"/>
              <a:gd name="connsiteY1" fmla="*/ 245097 h 1706480"/>
              <a:gd name="connsiteX2" fmla="*/ 273898 w 1106509"/>
              <a:gd name="connsiteY2" fmla="*/ 763571 h 1706480"/>
              <a:gd name="connsiteX3" fmla="*/ 236191 w 1106509"/>
              <a:gd name="connsiteY3" fmla="*/ 999241 h 1706480"/>
              <a:gd name="connsiteX4" fmla="*/ 85362 w 1106509"/>
              <a:gd name="connsiteY4" fmla="*/ 1206631 h 1706480"/>
              <a:gd name="connsiteX5" fmla="*/ 521 w 1106509"/>
              <a:gd name="connsiteY5" fmla="*/ 1442301 h 1706480"/>
              <a:gd name="connsiteX6" fmla="*/ 123070 w 1106509"/>
              <a:gd name="connsiteY6" fmla="*/ 1630837 h 1706480"/>
              <a:gd name="connsiteX7" fmla="*/ 509569 w 1106509"/>
              <a:gd name="connsiteY7" fmla="*/ 1706252 h 1706480"/>
              <a:gd name="connsiteX8" fmla="*/ 754665 w 1106509"/>
              <a:gd name="connsiteY8" fmla="*/ 1649691 h 1706480"/>
              <a:gd name="connsiteX9" fmla="*/ 943202 w 1106509"/>
              <a:gd name="connsiteY9" fmla="*/ 1527142 h 1706480"/>
              <a:gd name="connsiteX10" fmla="*/ 1065750 w 1106509"/>
              <a:gd name="connsiteY10" fmla="*/ 1348033 h 1706480"/>
              <a:gd name="connsiteX11" fmla="*/ 1075177 w 1106509"/>
              <a:gd name="connsiteY11" fmla="*/ 1253765 h 1706480"/>
              <a:gd name="connsiteX12" fmla="*/ 1103457 w 1106509"/>
              <a:gd name="connsiteY12" fmla="*/ 801278 h 1706480"/>
              <a:gd name="connsiteX13" fmla="*/ 1094030 w 1106509"/>
              <a:gd name="connsiteY13" fmla="*/ 386499 h 1706480"/>
              <a:gd name="connsiteX14" fmla="*/ 999762 w 1106509"/>
              <a:gd name="connsiteY14" fmla="*/ 179109 h 1706480"/>
              <a:gd name="connsiteX15" fmla="*/ 754665 w 1106509"/>
              <a:gd name="connsiteY15" fmla="*/ 0 h 170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06509" h="1706480">
                <a:moveTo>
                  <a:pt x="679251" y="0"/>
                </a:moveTo>
                <a:cubicBezTo>
                  <a:pt x="614049" y="58917"/>
                  <a:pt x="548847" y="117835"/>
                  <a:pt x="481288" y="245097"/>
                </a:cubicBezTo>
                <a:cubicBezTo>
                  <a:pt x="413729" y="372359"/>
                  <a:pt x="314747" y="637880"/>
                  <a:pt x="273898" y="763571"/>
                </a:cubicBezTo>
                <a:cubicBezTo>
                  <a:pt x="233049" y="889262"/>
                  <a:pt x="267614" y="925398"/>
                  <a:pt x="236191" y="999241"/>
                </a:cubicBezTo>
                <a:cubicBezTo>
                  <a:pt x="204768" y="1073084"/>
                  <a:pt x="124640" y="1132788"/>
                  <a:pt x="85362" y="1206631"/>
                </a:cubicBezTo>
                <a:cubicBezTo>
                  <a:pt x="46084" y="1280474"/>
                  <a:pt x="-5764" y="1371600"/>
                  <a:pt x="521" y="1442301"/>
                </a:cubicBezTo>
                <a:cubicBezTo>
                  <a:pt x="6806" y="1513002"/>
                  <a:pt x="38229" y="1586845"/>
                  <a:pt x="123070" y="1630837"/>
                </a:cubicBezTo>
                <a:cubicBezTo>
                  <a:pt x="207911" y="1674829"/>
                  <a:pt x="404303" y="1703110"/>
                  <a:pt x="509569" y="1706252"/>
                </a:cubicBezTo>
                <a:cubicBezTo>
                  <a:pt x="614835" y="1709394"/>
                  <a:pt x="682393" y="1679543"/>
                  <a:pt x="754665" y="1649691"/>
                </a:cubicBezTo>
                <a:cubicBezTo>
                  <a:pt x="826937" y="1619839"/>
                  <a:pt x="891355" y="1577418"/>
                  <a:pt x="943202" y="1527142"/>
                </a:cubicBezTo>
                <a:cubicBezTo>
                  <a:pt x="995049" y="1476866"/>
                  <a:pt x="1043754" y="1393596"/>
                  <a:pt x="1065750" y="1348033"/>
                </a:cubicBezTo>
                <a:cubicBezTo>
                  <a:pt x="1087746" y="1302470"/>
                  <a:pt x="1068893" y="1344891"/>
                  <a:pt x="1075177" y="1253765"/>
                </a:cubicBezTo>
                <a:cubicBezTo>
                  <a:pt x="1081461" y="1162639"/>
                  <a:pt x="1100315" y="945822"/>
                  <a:pt x="1103457" y="801278"/>
                </a:cubicBezTo>
                <a:cubicBezTo>
                  <a:pt x="1106599" y="656734"/>
                  <a:pt x="1111312" y="490194"/>
                  <a:pt x="1094030" y="386499"/>
                </a:cubicBezTo>
                <a:cubicBezTo>
                  <a:pt x="1076748" y="282804"/>
                  <a:pt x="1056323" y="243525"/>
                  <a:pt x="999762" y="179109"/>
                </a:cubicBezTo>
                <a:cubicBezTo>
                  <a:pt x="943201" y="114693"/>
                  <a:pt x="848933" y="57346"/>
                  <a:pt x="754665" y="0"/>
                </a:cubicBezTo>
              </a:path>
            </a:pathLst>
          </a:custGeom>
          <a:solidFill>
            <a:srgbClr val="0000FF">
              <a:alpha val="50000"/>
            </a:srgb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2366" y="4203421"/>
            <a:ext cx="1322542" cy="1131094"/>
          </a:xfrm>
          <a:prstGeom prst="rect">
            <a:avLst/>
          </a:prstGeom>
          <a:solidFill>
            <a:srgbClr val="00B050">
              <a:alpha val="50000"/>
            </a:srgb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Zonation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b="1" dirty="0" smtClean="0">
                <a:solidFill>
                  <a:srgbClr val="0000FF"/>
                </a:solidFill>
                <a:latin typeface="Calibri"/>
              </a:rPr>
              <a:t>Core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 of lobule around Central Vein (</a:t>
            </a:r>
            <a:r>
              <a:rPr lang="en-US" sz="2000" b="1" dirty="0" err="1" smtClean="0">
                <a:solidFill>
                  <a:srgbClr val="0000FF"/>
                </a:solidFill>
                <a:latin typeface="Calibri"/>
              </a:rPr>
              <a:t>peri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-central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 has </a:t>
            </a:r>
            <a:r>
              <a:rPr lang="en-US" sz="1800" b="1" dirty="0" smtClean="0">
                <a:solidFill>
                  <a:prstClr val="black"/>
                </a:solidFill>
                <a:latin typeface="Calibri"/>
              </a:rPr>
              <a:t>different metabolic function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from </a:t>
            </a:r>
            <a:r>
              <a:rPr lang="en-US" sz="1800" b="1" dirty="0" smtClean="0">
                <a:solidFill>
                  <a:srgbClr val="00B050"/>
                </a:solidFill>
                <a:latin typeface="Calibri"/>
              </a:rPr>
              <a:t>periphery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 near Portal Triads (</a:t>
            </a:r>
            <a:r>
              <a:rPr lang="en-US" sz="2000" b="1" dirty="0" err="1" smtClean="0">
                <a:solidFill>
                  <a:srgbClr val="00B050"/>
                </a:solidFill>
                <a:latin typeface="Calibri"/>
              </a:rPr>
              <a:t>peri</a:t>
            </a:r>
            <a:r>
              <a:rPr lang="en-US" sz="2000" b="1" dirty="0" smtClean="0">
                <a:solidFill>
                  <a:srgbClr val="00B050"/>
                </a:solidFill>
                <a:latin typeface="Calibri"/>
              </a:rPr>
              <a:t>-portal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800" dirty="0">
              <a:solidFill>
                <a:prstClr val="black"/>
              </a:solidFill>
              <a:latin typeface="Calibri"/>
            </a:endParaRP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err="1" smtClean="0">
                <a:solidFill>
                  <a:srgbClr val="0000FF"/>
                </a:solidFill>
                <a:latin typeface="Calibri"/>
              </a:rPr>
              <a:t>Pericentral</a:t>
            </a:r>
            <a:r>
              <a:rPr lang="en-US" sz="1800" dirty="0" smtClean="0">
                <a:solidFill>
                  <a:srgbClr val="0000FF"/>
                </a:solidFill>
                <a:latin typeface="Calibri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region largely uses </a:t>
            </a:r>
            <a:r>
              <a:rPr lang="en-US" sz="1800" dirty="0" smtClean="0">
                <a:solidFill>
                  <a:srgbClr val="0000FF"/>
                </a:solidFill>
                <a:latin typeface="Calibri"/>
              </a:rPr>
              <a:t>Phase I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detoxification 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(modification by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 Cytochrome P450s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err="1" smtClean="0">
                <a:solidFill>
                  <a:srgbClr val="00B050"/>
                </a:solidFill>
                <a:latin typeface="Calibri"/>
              </a:rPr>
              <a:t>Periportal</a:t>
            </a:r>
            <a:r>
              <a:rPr lang="en-US" sz="1800" dirty="0" smtClean="0">
                <a:solidFill>
                  <a:srgbClr val="00B050"/>
                </a:solidFill>
                <a:latin typeface="Calibri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region largely uses </a:t>
            </a:r>
            <a:r>
              <a:rPr lang="en-US" sz="1800" b="1" dirty="0" smtClean="0">
                <a:solidFill>
                  <a:srgbClr val="00B050"/>
                </a:solidFill>
                <a:latin typeface="Calibri"/>
              </a:rPr>
              <a:t>Phase </a:t>
            </a:r>
            <a:r>
              <a:rPr lang="en-US" sz="1800" b="1" smtClean="0">
                <a:solidFill>
                  <a:srgbClr val="00B050"/>
                </a:solidFill>
                <a:latin typeface="Calibri"/>
              </a:rPr>
              <a:t>II </a:t>
            </a:r>
            <a:r>
              <a:rPr lang="en-US" sz="1800" smtClean="0">
                <a:solidFill>
                  <a:prstClr val="black"/>
                </a:solidFill>
                <a:latin typeface="Calibri"/>
              </a:rPr>
              <a:t>detoxification 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(conjugation by transferases) 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Lobule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Sinusoid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795752" y="1619899"/>
            <a:ext cx="2235884" cy="2561621"/>
          </a:xfrm>
          <a:custGeom>
            <a:avLst/>
            <a:gdLst>
              <a:gd name="connsiteX0" fmla="*/ 425939 w 2235884"/>
              <a:gd name="connsiteY0" fmla="*/ 793363 h 2561621"/>
              <a:gd name="connsiteX1" fmla="*/ 341097 w 2235884"/>
              <a:gd name="connsiteY1" fmla="*/ 1217569 h 2561621"/>
              <a:gd name="connsiteX2" fmla="*/ 30013 w 2235884"/>
              <a:gd name="connsiteY2" fmla="*/ 1434386 h 2561621"/>
              <a:gd name="connsiteX3" fmla="*/ 11159 w 2235884"/>
              <a:gd name="connsiteY3" fmla="*/ 1707763 h 2561621"/>
              <a:gd name="connsiteX4" fmla="*/ 20586 w 2235884"/>
              <a:gd name="connsiteY4" fmla="*/ 2065981 h 2561621"/>
              <a:gd name="connsiteX5" fmla="*/ 96001 w 2235884"/>
              <a:gd name="connsiteY5" fmla="*/ 2311078 h 2561621"/>
              <a:gd name="connsiteX6" fmla="*/ 463646 w 2235884"/>
              <a:gd name="connsiteY6" fmla="*/ 2452480 h 2561621"/>
              <a:gd name="connsiteX7" fmla="*/ 1010401 w 2235884"/>
              <a:gd name="connsiteY7" fmla="*/ 2546748 h 2561621"/>
              <a:gd name="connsiteX8" fmla="*/ 1293205 w 2235884"/>
              <a:gd name="connsiteY8" fmla="*/ 2546748 h 2561621"/>
              <a:gd name="connsiteX9" fmla="*/ 1566582 w 2235884"/>
              <a:gd name="connsiteY9" fmla="*/ 2405346 h 2561621"/>
              <a:gd name="connsiteX10" fmla="*/ 2000215 w 2235884"/>
              <a:gd name="connsiteY10" fmla="*/ 2084835 h 2561621"/>
              <a:gd name="connsiteX11" fmla="*/ 2151044 w 2235884"/>
              <a:gd name="connsiteY11" fmla="*/ 1952860 h 2561621"/>
              <a:gd name="connsiteX12" fmla="*/ 2226458 w 2235884"/>
              <a:gd name="connsiteY12" fmla="*/ 1651202 h 2561621"/>
              <a:gd name="connsiteX13" fmla="*/ 2226458 w 2235884"/>
              <a:gd name="connsiteY13" fmla="*/ 1161008 h 2561621"/>
              <a:gd name="connsiteX14" fmla="*/ 2151044 w 2235884"/>
              <a:gd name="connsiteY14" fmla="*/ 774509 h 2561621"/>
              <a:gd name="connsiteX15" fmla="*/ 2113337 w 2235884"/>
              <a:gd name="connsiteY15" fmla="*/ 661388 h 2561621"/>
              <a:gd name="connsiteX16" fmla="*/ 1905947 w 2235884"/>
              <a:gd name="connsiteY16" fmla="*/ 435144 h 2561621"/>
              <a:gd name="connsiteX17" fmla="*/ 1736264 w 2235884"/>
              <a:gd name="connsiteY17" fmla="*/ 293742 h 2561621"/>
              <a:gd name="connsiteX18" fmla="*/ 1576009 w 2235884"/>
              <a:gd name="connsiteY18" fmla="*/ 161767 h 2561621"/>
              <a:gd name="connsiteX19" fmla="*/ 1434607 w 2235884"/>
              <a:gd name="connsiteY19" fmla="*/ 1511 h 2561621"/>
              <a:gd name="connsiteX20" fmla="*/ 1123522 w 2235884"/>
              <a:gd name="connsiteY20" fmla="*/ 86353 h 2561621"/>
              <a:gd name="connsiteX21" fmla="*/ 868999 w 2235884"/>
              <a:gd name="connsiteY21" fmla="*/ 171194 h 2561621"/>
              <a:gd name="connsiteX22" fmla="*/ 680462 w 2235884"/>
              <a:gd name="connsiteY22" fmla="*/ 293742 h 2561621"/>
              <a:gd name="connsiteX23" fmla="*/ 539060 w 2235884"/>
              <a:gd name="connsiteY23" fmla="*/ 435144 h 2561621"/>
              <a:gd name="connsiteX24" fmla="*/ 501353 w 2235884"/>
              <a:gd name="connsiteY24" fmla="*/ 585973 h 2561621"/>
              <a:gd name="connsiteX25" fmla="*/ 425939 w 2235884"/>
              <a:gd name="connsiteY25" fmla="*/ 793363 h 256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35884" h="2561621">
                <a:moveTo>
                  <a:pt x="425939" y="793363"/>
                </a:moveTo>
                <a:cubicBezTo>
                  <a:pt x="399230" y="898629"/>
                  <a:pt x="407085" y="1110732"/>
                  <a:pt x="341097" y="1217569"/>
                </a:cubicBezTo>
                <a:cubicBezTo>
                  <a:pt x="275109" y="1324406"/>
                  <a:pt x="85003" y="1352687"/>
                  <a:pt x="30013" y="1434386"/>
                </a:cubicBezTo>
                <a:cubicBezTo>
                  <a:pt x="-24977" y="1516085"/>
                  <a:pt x="12730" y="1602497"/>
                  <a:pt x="11159" y="1707763"/>
                </a:cubicBezTo>
                <a:cubicBezTo>
                  <a:pt x="9588" y="1813029"/>
                  <a:pt x="6446" y="1965429"/>
                  <a:pt x="20586" y="2065981"/>
                </a:cubicBezTo>
                <a:cubicBezTo>
                  <a:pt x="34726" y="2166533"/>
                  <a:pt x="22158" y="2246662"/>
                  <a:pt x="96001" y="2311078"/>
                </a:cubicBezTo>
                <a:cubicBezTo>
                  <a:pt x="169844" y="2375494"/>
                  <a:pt x="311246" y="2413202"/>
                  <a:pt x="463646" y="2452480"/>
                </a:cubicBezTo>
                <a:cubicBezTo>
                  <a:pt x="616046" y="2491758"/>
                  <a:pt x="872141" y="2531037"/>
                  <a:pt x="1010401" y="2546748"/>
                </a:cubicBezTo>
                <a:cubicBezTo>
                  <a:pt x="1148661" y="2562459"/>
                  <a:pt x="1200508" y="2570315"/>
                  <a:pt x="1293205" y="2546748"/>
                </a:cubicBezTo>
                <a:cubicBezTo>
                  <a:pt x="1385902" y="2523181"/>
                  <a:pt x="1448747" y="2482331"/>
                  <a:pt x="1566582" y="2405346"/>
                </a:cubicBezTo>
                <a:cubicBezTo>
                  <a:pt x="1684417" y="2328361"/>
                  <a:pt x="1902805" y="2160249"/>
                  <a:pt x="2000215" y="2084835"/>
                </a:cubicBezTo>
                <a:cubicBezTo>
                  <a:pt x="2097625" y="2009421"/>
                  <a:pt x="2113337" y="2025132"/>
                  <a:pt x="2151044" y="1952860"/>
                </a:cubicBezTo>
                <a:cubicBezTo>
                  <a:pt x="2188751" y="1880588"/>
                  <a:pt x="2213889" y="1783177"/>
                  <a:pt x="2226458" y="1651202"/>
                </a:cubicBezTo>
                <a:cubicBezTo>
                  <a:pt x="2239027" y="1519227"/>
                  <a:pt x="2239027" y="1307123"/>
                  <a:pt x="2226458" y="1161008"/>
                </a:cubicBezTo>
                <a:cubicBezTo>
                  <a:pt x="2213889" y="1014893"/>
                  <a:pt x="2169898" y="857779"/>
                  <a:pt x="2151044" y="774509"/>
                </a:cubicBezTo>
                <a:cubicBezTo>
                  <a:pt x="2132191" y="691239"/>
                  <a:pt x="2154186" y="717949"/>
                  <a:pt x="2113337" y="661388"/>
                </a:cubicBezTo>
                <a:cubicBezTo>
                  <a:pt x="2072488" y="604827"/>
                  <a:pt x="1968792" y="496418"/>
                  <a:pt x="1905947" y="435144"/>
                </a:cubicBezTo>
                <a:cubicBezTo>
                  <a:pt x="1843102" y="373870"/>
                  <a:pt x="1736264" y="293742"/>
                  <a:pt x="1736264" y="293742"/>
                </a:cubicBezTo>
                <a:cubicBezTo>
                  <a:pt x="1681274" y="248179"/>
                  <a:pt x="1626285" y="210472"/>
                  <a:pt x="1576009" y="161767"/>
                </a:cubicBezTo>
                <a:cubicBezTo>
                  <a:pt x="1525733" y="113062"/>
                  <a:pt x="1510022" y="14080"/>
                  <a:pt x="1434607" y="1511"/>
                </a:cubicBezTo>
                <a:cubicBezTo>
                  <a:pt x="1359192" y="-11058"/>
                  <a:pt x="1217790" y="58072"/>
                  <a:pt x="1123522" y="86353"/>
                </a:cubicBezTo>
                <a:cubicBezTo>
                  <a:pt x="1029254" y="114633"/>
                  <a:pt x="942842" y="136629"/>
                  <a:pt x="868999" y="171194"/>
                </a:cubicBezTo>
                <a:cubicBezTo>
                  <a:pt x="795156" y="205759"/>
                  <a:pt x="735452" y="249750"/>
                  <a:pt x="680462" y="293742"/>
                </a:cubicBezTo>
                <a:cubicBezTo>
                  <a:pt x="625472" y="337734"/>
                  <a:pt x="568911" y="386439"/>
                  <a:pt x="539060" y="435144"/>
                </a:cubicBezTo>
                <a:cubicBezTo>
                  <a:pt x="509209" y="483849"/>
                  <a:pt x="518635" y="526270"/>
                  <a:pt x="501353" y="585973"/>
                </a:cubicBezTo>
                <a:cubicBezTo>
                  <a:pt x="484071" y="645676"/>
                  <a:pt x="452648" y="688097"/>
                  <a:pt x="425939" y="793363"/>
                </a:cubicBezTo>
                <a:close/>
              </a:path>
            </a:pathLst>
          </a:custGeom>
          <a:solidFill>
            <a:srgbClr val="00B050">
              <a:alpha val="50000"/>
            </a:srgb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5400" y="4202906"/>
            <a:ext cx="1322542" cy="1131094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6296584" y="1970202"/>
            <a:ext cx="1106509" cy="1706480"/>
          </a:xfrm>
          <a:custGeom>
            <a:avLst/>
            <a:gdLst>
              <a:gd name="connsiteX0" fmla="*/ 679251 w 1106509"/>
              <a:gd name="connsiteY0" fmla="*/ 0 h 1706480"/>
              <a:gd name="connsiteX1" fmla="*/ 481288 w 1106509"/>
              <a:gd name="connsiteY1" fmla="*/ 245097 h 1706480"/>
              <a:gd name="connsiteX2" fmla="*/ 273898 w 1106509"/>
              <a:gd name="connsiteY2" fmla="*/ 763571 h 1706480"/>
              <a:gd name="connsiteX3" fmla="*/ 236191 w 1106509"/>
              <a:gd name="connsiteY3" fmla="*/ 999241 h 1706480"/>
              <a:gd name="connsiteX4" fmla="*/ 85362 w 1106509"/>
              <a:gd name="connsiteY4" fmla="*/ 1206631 h 1706480"/>
              <a:gd name="connsiteX5" fmla="*/ 521 w 1106509"/>
              <a:gd name="connsiteY5" fmla="*/ 1442301 h 1706480"/>
              <a:gd name="connsiteX6" fmla="*/ 123070 w 1106509"/>
              <a:gd name="connsiteY6" fmla="*/ 1630837 h 1706480"/>
              <a:gd name="connsiteX7" fmla="*/ 509569 w 1106509"/>
              <a:gd name="connsiteY7" fmla="*/ 1706252 h 1706480"/>
              <a:gd name="connsiteX8" fmla="*/ 754665 w 1106509"/>
              <a:gd name="connsiteY8" fmla="*/ 1649691 h 1706480"/>
              <a:gd name="connsiteX9" fmla="*/ 943202 w 1106509"/>
              <a:gd name="connsiteY9" fmla="*/ 1527142 h 1706480"/>
              <a:gd name="connsiteX10" fmla="*/ 1065750 w 1106509"/>
              <a:gd name="connsiteY10" fmla="*/ 1348033 h 1706480"/>
              <a:gd name="connsiteX11" fmla="*/ 1075177 w 1106509"/>
              <a:gd name="connsiteY11" fmla="*/ 1253765 h 1706480"/>
              <a:gd name="connsiteX12" fmla="*/ 1103457 w 1106509"/>
              <a:gd name="connsiteY12" fmla="*/ 801278 h 1706480"/>
              <a:gd name="connsiteX13" fmla="*/ 1094030 w 1106509"/>
              <a:gd name="connsiteY13" fmla="*/ 386499 h 1706480"/>
              <a:gd name="connsiteX14" fmla="*/ 999762 w 1106509"/>
              <a:gd name="connsiteY14" fmla="*/ 179109 h 1706480"/>
              <a:gd name="connsiteX15" fmla="*/ 754665 w 1106509"/>
              <a:gd name="connsiteY15" fmla="*/ 0 h 170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06509" h="1706480">
                <a:moveTo>
                  <a:pt x="679251" y="0"/>
                </a:moveTo>
                <a:cubicBezTo>
                  <a:pt x="614049" y="58917"/>
                  <a:pt x="548847" y="117835"/>
                  <a:pt x="481288" y="245097"/>
                </a:cubicBezTo>
                <a:cubicBezTo>
                  <a:pt x="413729" y="372359"/>
                  <a:pt x="314747" y="637880"/>
                  <a:pt x="273898" y="763571"/>
                </a:cubicBezTo>
                <a:cubicBezTo>
                  <a:pt x="233049" y="889262"/>
                  <a:pt x="267614" y="925398"/>
                  <a:pt x="236191" y="999241"/>
                </a:cubicBezTo>
                <a:cubicBezTo>
                  <a:pt x="204768" y="1073084"/>
                  <a:pt x="124640" y="1132788"/>
                  <a:pt x="85362" y="1206631"/>
                </a:cubicBezTo>
                <a:cubicBezTo>
                  <a:pt x="46084" y="1280474"/>
                  <a:pt x="-5764" y="1371600"/>
                  <a:pt x="521" y="1442301"/>
                </a:cubicBezTo>
                <a:cubicBezTo>
                  <a:pt x="6806" y="1513002"/>
                  <a:pt x="38229" y="1586845"/>
                  <a:pt x="123070" y="1630837"/>
                </a:cubicBezTo>
                <a:cubicBezTo>
                  <a:pt x="207911" y="1674829"/>
                  <a:pt x="404303" y="1703110"/>
                  <a:pt x="509569" y="1706252"/>
                </a:cubicBezTo>
                <a:cubicBezTo>
                  <a:pt x="614835" y="1709394"/>
                  <a:pt x="682393" y="1679543"/>
                  <a:pt x="754665" y="1649691"/>
                </a:cubicBezTo>
                <a:cubicBezTo>
                  <a:pt x="826937" y="1619839"/>
                  <a:pt x="891355" y="1577418"/>
                  <a:pt x="943202" y="1527142"/>
                </a:cubicBezTo>
                <a:cubicBezTo>
                  <a:pt x="995049" y="1476866"/>
                  <a:pt x="1043754" y="1393596"/>
                  <a:pt x="1065750" y="1348033"/>
                </a:cubicBezTo>
                <a:cubicBezTo>
                  <a:pt x="1087746" y="1302470"/>
                  <a:pt x="1068893" y="1344891"/>
                  <a:pt x="1075177" y="1253765"/>
                </a:cubicBezTo>
                <a:cubicBezTo>
                  <a:pt x="1081461" y="1162639"/>
                  <a:pt x="1100315" y="945822"/>
                  <a:pt x="1103457" y="801278"/>
                </a:cubicBezTo>
                <a:cubicBezTo>
                  <a:pt x="1106599" y="656734"/>
                  <a:pt x="1111312" y="490194"/>
                  <a:pt x="1094030" y="386499"/>
                </a:cubicBezTo>
                <a:cubicBezTo>
                  <a:pt x="1076748" y="282804"/>
                  <a:pt x="1056323" y="243525"/>
                  <a:pt x="999762" y="179109"/>
                </a:cubicBezTo>
                <a:cubicBezTo>
                  <a:pt x="943201" y="114693"/>
                  <a:pt x="848933" y="57346"/>
                  <a:pt x="754665" y="0"/>
                </a:cubicBezTo>
              </a:path>
            </a:pathLst>
          </a:custGeom>
          <a:solidFill>
            <a:srgbClr val="0000FF">
              <a:alpha val="50000"/>
            </a:srgb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2366" y="4203421"/>
            <a:ext cx="1322542" cy="1131094"/>
          </a:xfrm>
          <a:prstGeom prst="rect">
            <a:avLst/>
          </a:prstGeom>
          <a:solidFill>
            <a:srgbClr val="00B050">
              <a:alpha val="50000"/>
            </a:srgbClr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Structure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Bile flows from the hepatocytes to the very small diameter bile canaliculi (too small to see within the liver at this scale)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Then aggregates to flow out via the bile duct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The bile vessels wrap around the blood vessels, facilitating molecular interchange between bile and blood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</a:t>
            </a:r>
            <a:r>
              <a:rPr lang="en-US" sz="1800" dirty="0">
                <a:solidFill>
                  <a:srgbClr val="0000FF"/>
                </a:solidFill>
                <a:latin typeface="Calibri"/>
              </a:rPr>
              <a:t>Lobule</a:t>
            </a:r>
            <a:r>
              <a:rPr lang="en-US" sz="1800" baseline="30000" dirty="0">
                <a:solidFill>
                  <a:srgbClr val="0000FF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Sinusoid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1600" y="1311099"/>
            <a:ext cx="3255200" cy="478490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947842" y="3283527"/>
            <a:ext cx="458633" cy="858982"/>
          </a:xfrm>
          <a:custGeom>
            <a:avLst/>
            <a:gdLst>
              <a:gd name="connsiteX0" fmla="*/ 27922 w 458633"/>
              <a:gd name="connsiteY0" fmla="*/ 0 h 858982"/>
              <a:gd name="connsiteX1" fmla="*/ 213 w 458633"/>
              <a:gd name="connsiteY1" fmla="*/ 96982 h 858982"/>
              <a:gd name="connsiteX2" fmla="*/ 7140 w 458633"/>
              <a:gd name="connsiteY2" fmla="*/ 117764 h 858982"/>
              <a:gd name="connsiteX3" fmla="*/ 55631 w 458633"/>
              <a:gd name="connsiteY3" fmla="*/ 166255 h 858982"/>
              <a:gd name="connsiteX4" fmla="*/ 76413 w 458633"/>
              <a:gd name="connsiteY4" fmla="*/ 187037 h 858982"/>
              <a:gd name="connsiteX5" fmla="*/ 97194 w 458633"/>
              <a:gd name="connsiteY5" fmla="*/ 193964 h 858982"/>
              <a:gd name="connsiteX6" fmla="*/ 138758 w 458633"/>
              <a:gd name="connsiteY6" fmla="*/ 235528 h 858982"/>
              <a:gd name="connsiteX7" fmla="*/ 152613 w 458633"/>
              <a:gd name="connsiteY7" fmla="*/ 284018 h 858982"/>
              <a:gd name="connsiteX8" fmla="*/ 187249 w 458633"/>
              <a:gd name="connsiteY8" fmla="*/ 415637 h 858982"/>
              <a:gd name="connsiteX9" fmla="*/ 208031 w 458633"/>
              <a:gd name="connsiteY9" fmla="*/ 422564 h 858982"/>
              <a:gd name="connsiteX10" fmla="*/ 221885 w 458633"/>
              <a:gd name="connsiteY10" fmla="*/ 443346 h 858982"/>
              <a:gd name="connsiteX11" fmla="*/ 242667 w 458633"/>
              <a:gd name="connsiteY11" fmla="*/ 457200 h 858982"/>
              <a:gd name="connsiteX12" fmla="*/ 249594 w 458633"/>
              <a:gd name="connsiteY12" fmla="*/ 512618 h 858982"/>
              <a:gd name="connsiteX13" fmla="*/ 284231 w 458633"/>
              <a:gd name="connsiteY13" fmla="*/ 574964 h 858982"/>
              <a:gd name="connsiteX14" fmla="*/ 311940 w 458633"/>
              <a:gd name="connsiteY14" fmla="*/ 616528 h 858982"/>
              <a:gd name="connsiteX15" fmla="*/ 325794 w 458633"/>
              <a:gd name="connsiteY15" fmla="*/ 637309 h 858982"/>
              <a:gd name="connsiteX16" fmla="*/ 367358 w 458633"/>
              <a:gd name="connsiteY16" fmla="*/ 678873 h 858982"/>
              <a:gd name="connsiteX17" fmla="*/ 388140 w 458633"/>
              <a:gd name="connsiteY17" fmla="*/ 692728 h 858982"/>
              <a:gd name="connsiteX18" fmla="*/ 408922 w 458633"/>
              <a:gd name="connsiteY18" fmla="*/ 713509 h 858982"/>
              <a:gd name="connsiteX19" fmla="*/ 450485 w 458633"/>
              <a:gd name="connsiteY19" fmla="*/ 741218 h 858982"/>
              <a:gd name="connsiteX20" fmla="*/ 450485 w 458633"/>
              <a:gd name="connsiteY20" fmla="*/ 796637 h 858982"/>
              <a:gd name="connsiteX21" fmla="*/ 429703 w 458633"/>
              <a:gd name="connsiteY21" fmla="*/ 810491 h 858982"/>
              <a:gd name="connsiteX22" fmla="*/ 415849 w 458633"/>
              <a:gd name="connsiteY22" fmla="*/ 858982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8633" h="858982">
                <a:moveTo>
                  <a:pt x="27922" y="0"/>
                </a:moveTo>
                <a:cubicBezTo>
                  <a:pt x="18686" y="32327"/>
                  <a:pt x="6056" y="63873"/>
                  <a:pt x="213" y="96982"/>
                </a:cubicBezTo>
                <a:cubicBezTo>
                  <a:pt x="-1056" y="104173"/>
                  <a:pt x="3594" y="111381"/>
                  <a:pt x="7140" y="117764"/>
                </a:cubicBezTo>
                <a:cubicBezTo>
                  <a:pt x="32403" y="163238"/>
                  <a:pt x="21901" y="155012"/>
                  <a:pt x="55631" y="166255"/>
                </a:cubicBezTo>
                <a:cubicBezTo>
                  <a:pt x="62558" y="173182"/>
                  <a:pt x="68262" y="181603"/>
                  <a:pt x="76413" y="187037"/>
                </a:cubicBezTo>
                <a:cubicBezTo>
                  <a:pt x="82488" y="191087"/>
                  <a:pt x="91430" y="189481"/>
                  <a:pt x="97194" y="193964"/>
                </a:cubicBezTo>
                <a:cubicBezTo>
                  <a:pt x="112660" y="205993"/>
                  <a:pt x="138758" y="235528"/>
                  <a:pt x="138758" y="235528"/>
                </a:cubicBezTo>
                <a:cubicBezTo>
                  <a:pt x="143376" y="251691"/>
                  <a:pt x="149733" y="267456"/>
                  <a:pt x="152613" y="284018"/>
                </a:cubicBezTo>
                <a:cubicBezTo>
                  <a:pt x="162612" y="341513"/>
                  <a:pt x="141473" y="385120"/>
                  <a:pt x="187249" y="415637"/>
                </a:cubicBezTo>
                <a:cubicBezTo>
                  <a:pt x="193325" y="419687"/>
                  <a:pt x="201104" y="420255"/>
                  <a:pt x="208031" y="422564"/>
                </a:cubicBezTo>
                <a:cubicBezTo>
                  <a:pt x="212649" y="429491"/>
                  <a:pt x="215998" y="437459"/>
                  <a:pt x="221885" y="443346"/>
                </a:cubicBezTo>
                <a:cubicBezTo>
                  <a:pt x="227772" y="449233"/>
                  <a:pt x="239575" y="449470"/>
                  <a:pt x="242667" y="457200"/>
                </a:cubicBezTo>
                <a:cubicBezTo>
                  <a:pt x="249581" y="474485"/>
                  <a:pt x="245693" y="494415"/>
                  <a:pt x="249594" y="512618"/>
                </a:cubicBezTo>
                <a:cubicBezTo>
                  <a:pt x="262109" y="571020"/>
                  <a:pt x="256100" y="538795"/>
                  <a:pt x="284231" y="574964"/>
                </a:cubicBezTo>
                <a:cubicBezTo>
                  <a:pt x="294454" y="588108"/>
                  <a:pt x="302704" y="602673"/>
                  <a:pt x="311940" y="616528"/>
                </a:cubicBezTo>
                <a:cubicBezTo>
                  <a:pt x="316558" y="623455"/>
                  <a:pt x="319907" y="631422"/>
                  <a:pt x="325794" y="637309"/>
                </a:cubicBezTo>
                <a:cubicBezTo>
                  <a:pt x="339649" y="651164"/>
                  <a:pt x="351055" y="668004"/>
                  <a:pt x="367358" y="678873"/>
                </a:cubicBezTo>
                <a:cubicBezTo>
                  <a:pt x="374285" y="683491"/>
                  <a:pt x="381744" y="687398"/>
                  <a:pt x="388140" y="692728"/>
                </a:cubicBezTo>
                <a:cubicBezTo>
                  <a:pt x="395666" y="698999"/>
                  <a:pt x="401189" y="707495"/>
                  <a:pt x="408922" y="713509"/>
                </a:cubicBezTo>
                <a:cubicBezTo>
                  <a:pt x="422065" y="723732"/>
                  <a:pt x="450485" y="741218"/>
                  <a:pt x="450485" y="741218"/>
                </a:cubicBezTo>
                <a:cubicBezTo>
                  <a:pt x="457589" y="762529"/>
                  <a:pt x="464565" y="771998"/>
                  <a:pt x="450485" y="796637"/>
                </a:cubicBezTo>
                <a:cubicBezTo>
                  <a:pt x="446354" y="803865"/>
                  <a:pt x="436630" y="805873"/>
                  <a:pt x="429703" y="810491"/>
                </a:cubicBezTo>
                <a:cubicBezTo>
                  <a:pt x="415119" y="854246"/>
                  <a:pt x="415849" y="837451"/>
                  <a:pt x="415849" y="858982"/>
                </a:cubicBezTo>
              </a:path>
            </a:pathLst>
          </a:custGeom>
          <a:noFill/>
          <a:ln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010400" y="4419600"/>
            <a:ext cx="304800" cy="9906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7273636" y="3408218"/>
            <a:ext cx="402394" cy="817077"/>
          </a:xfrm>
          <a:custGeom>
            <a:avLst/>
            <a:gdLst>
              <a:gd name="connsiteX0" fmla="*/ 0 w 402394"/>
              <a:gd name="connsiteY0" fmla="*/ 0 h 817077"/>
              <a:gd name="connsiteX1" fmla="*/ 13855 w 402394"/>
              <a:gd name="connsiteY1" fmla="*/ 69273 h 817077"/>
              <a:gd name="connsiteX2" fmla="*/ 20782 w 402394"/>
              <a:gd name="connsiteY2" fmla="*/ 90055 h 817077"/>
              <a:gd name="connsiteX3" fmla="*/ 34637 w 402394"/>
              <a:gd name="connsiteY3" fmla="*/ 110837 h 817077"/>
              <a:gd name="connsiteX4" fmla="*/ 69273 w 402394"/>
              <a:gd name="connsiteY4" fmla="*/ 173182 h 817077"/>
              <a:gd name="connsiteX5" fmla="*/ 83128 w 402394"/>
              <a:gd name="connsiteY5" fmla="*/ 193964 h 817077"/>
              <a:gd name="connsiteX6" fmla="*/ 103909 w 402394"/>
              <a:gd name="connsiteY6" fmla="*/ 200891 h 817077"/>
              <a:gd name="connsiteX7" fmla="*/ 117764 w 402394"/>
              <a:gd name="connsiteY7" fmla="*/ 221673 h 817077"/>
              <a:gd name="connsiteX8" fmla="*/ 138546 w 402394"/>
              <a:gd name="connsiteY8" fmla="*/ 235527 h 817077"/>
              <a:gd name="connsiteX9" fmla="*/ 145473 w 402394"/>
              <a:gd name="connsiteY9" fmla="*/ 256309 h 817077"/>
              <a:gd name="connsiteX10" fmla="*/ 187037 w 402394"/>
              <a:gd name="connsiteY10" fmla="*/ 297873 h 817077"/>
              <a:gd name="connsiteX11" fmla="*/ 207819 w 402394"/>
              <a:gd name="connsiteY11" fmla="*/ 304800 h 817077"/>
              <a:gd name="connsiteX12" fmla="*/ 256309 w 402394"/>
              <a:gd name="connsiteY12" fmla="*/ 325582 h 817077"/>
              <a:gd name="connsiteX13" fmla="*/ 277091 w 402394"/>
              <a:gd name="connsiteY13" fmla="*/ 339437 h 817077"/>
              <a:gd name="connsiteX14" fmla="*/ 297873 w 402394"/>
              <a:gd name="connsiteY14" fmla="*/ 346364 h 817077"/>
              <a:gd name="connsiteX15" fmla="*/ 339437 w 402394"/>
              <a:gd name="connsiteY15" fmla="*/ 374073 h 817077"/>
              <a:gd name="connsiteX16" fmla="*/ 353291 w 402394"/>
              <a:gd name="connsiteY16" fmla="*/ 394855 h 817077"/>
              <a:gd name="connsiteX17" fmla="*/ 360219 w 402394"/>
              <a:gd name="connsiteY17" fmla="*/ 415637 h 817077"/>
              <a:gd name="connsiteX18" fmla="*/ 387928 w 402394"/>
              <a:gd name="connsiteY18" fmla="*/ 457200 h 817077"/>
              <a:gd name="connsiteX19" fmla="*/ 401782 w 402394"/>
              <a:gd name="connsiteY19" fmla="*/ 498764 h 817077"/>
              <a:gd name="connsiteX20" fmla="*/ 394855 w 402394"/>
              <a:gd name="connsiteY20" fmla="*/ 526473 h 817077"/>
              <a:gd name="connsiteX21" fmla="*/ 325582 w 402394"/>
              <a:gd name="connsiteY21" fmla="*/ 561109 h 817077"/>
              <a:gd name="connsiteX22" fmla="*/ 297873 w 402394"/>
              <a:gd name="connsiteY22" fmla="*/ 574964 h 817077"/>
              <a:gd name="connsiteX23" fmla="*/ 277091 w 402394"/>
              <a:gd name="connsiteY23" fmla="*/ 602673 h 817077"/>
              <a:gd name="connsiteX24" fmla="*/ 284019 w 402394"/>
              <a:gd name="connsiteY24" fmla="*/ 671946 h 817077"/>
              <a:gd name="connsiteX25" fmla="*/ 290946 w 402394"/>
              <a:gd name="connsiteY25" fmla="*/ 692727 h 817077"/>
              <a:gd name="connsiteX26" fmla="*/ 311728 w 402394"/>
              <a:gd name="connsiteY26" fmla="*/ 699655 h 817077"/>
              <a:gd name="connsiteX27" fmla="*/ 304800 w 402394"/>
              <a:gd name="connsiteY27" fmla="*/ 720437 h 817077"/>
              <a:gd name="connsiteX28" fmla="*/ 263237 w 402394"/>
              <a:gd name="connsiteY28" fmla="*/ 755073 h 817077"/>
              <a:gd name="connsiteX29" fmla="*/ 242455 w 402394"/>
              <a:gd name="connsiteY29" fmla="*/ 775855 h 817077"/>
              <a:gd name="connsiteX30" fmla="*/ 235528 w 402394"/>
              <a:gd name="connsiteY30" fmla="*/ 796637 h 817077"/>
              <a:gd name="connsiteX31" fmla="*/ 96982 w 402394"/>
              <a:gd name="connsiteY31" fmla="*/ 810491 h 81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2394" h="817077">
                <a:moveTo>
                  <a:pt x="0" y="0"/>
                </a:moveTo>
                <a:cubicBezTo>
                  <a:pt x="4618" y="23091"/>
                  <a:pt x="6409" y="46933"/>
                  <a:pt x="13855" y="69273"/>
                </a:cubicBezTo>
                <a:cubicBezTo>
                  <a:pt x="16164" y="76200"/>
                  <a:pt x="17516" y="83524"/>
                  <a:pt x="20782" y="90055"/>
                </a:cubicBezTo>
                <a:cubicBezTo>
                  <a:pt x="24505" y="97502"/>
                  <a:pt x="30019" y="103910"/>
                  <a:pt x="34637" y="110837"/>
                </a:cubicBezTo>
                <a:cubicBezTo>
                  <a:pt x="46829" y="147414"/>
                  <a:pt x="37514" y="125544"/>
                  <a:pt x="69273" y="173182"/>
                </a:cubicBezTo>
                <a:cubicBezTo>
                  <a:pt x="73891" y="180109"/>
                  <a:pt x="75230" y="191331"/>
                  <a:pt x="83128" y="193964"/>
                </a:cubicBezTo>
                <a:lnTo>
                  <a:pt x="103909" y="200891"/>
                </a:lnTo>
                <a:cubicBezTo>
                  <a:pt x="108527" y="207818"/>
                  <a:pt x="111877" y="215786"/>
                  <a:pt x="117764" y="221673"/>
                </a:cubicBezTo>
                <a:cubicBezTo>
                  <a:pt x="123651" y="227560"/>
                  <a:pt x="133345" y="229026"/>
                  <a:pt x="138546" y="235527"/>
                </a:cubicBezTo>
                <a:cubicBezTo>
                  <a:pt x="143108" y="241229"/>
                  <a:pt x="140990" y="250545"/>
                  <a:pt x="145473" y="256309"/>
                </a:cubicBezTo>
                <a:cubicBezTo>
                  <a:pt x="157502" y="271775"/>
                  <a:pt x="168449" y="291677"/>
                  <a:pt x="187037" y="297873"/>
                </a:cubicBezTo>
                <a:cubicBezTo>
                  <a:pt x="193964" y="300182"/>
                  <a:pt x="201107" y="301924"/>
                  <a:pt x="207819" y="304800"/>
                </a:cubicBezTo>
                <a:cubicBezTo>
                  <a:pt x="267743" y="330482"/>
                  <a:pt x="207570" y="309336"/>
                  <a:pt x="256309" y="325582"/>
                </a:cubicBezTo>
                <a:cubicBezTo>
                  <a:pt x="263236" y="330200"/>
                  <a:pt x="269644" y="335714"/>
                  <a:pt x="277091" y="339437"/>
                </a:cubicBezTo>
                <a:cubicBezTo>
                  <a:pt x="283622" y="342703"/>
                  <a:pt x="291490" y="342818"/>
                  <a:pt x="297873" y="346364"/>
                </a:cubicBezTo>
                <a:cubicBezTo>
                  <a:pt x="312429" y="354450"/>
                  <a:pt x="339437" y="374073"/>
                  <a:pt x="339437" y="374073"/>
                </a:cubicBezTo>
                <a:cubicBezTo>
                  <a:pt x="344055" y="381000"/>
                  <a:pt x="349568" y="387408"/>
                  <a:pt x="353291" y="394855"/>
                </a:cubicBezTo>
                <a:cubicBezTo>
                  <a:pt x="356557" y="401386"/>
                  <a:pt x="356673" y="409254"/>
                  <a:pt x="360219" y="415637"/>
                </a:cubicBezTo>
                <a:cubicBezTo>
                  <a:pt x="368306" y="430192"/>
                  <a:pt x="387928" y="457200"/>
                  <a:pt x="387928" y="457200"/>
                </a:cubicBezTo>
                <a:cubicBezTo>
                  <a:pt x="392546" y="471055"/>
                  <a:pt x="405324" y="484596"/>
                  <a:pt x="401782" y="498764"/>
                </a:cubicBezTo>
                <a:cubicBezTo>
                  <a:pt x="399473" y="508000"/>
                  <a:pt x="400389" y="518726"/>
                  <a:pt x="394855" y="526473"/>
                </a:cubicBezTo>
                <a:cubicBezTo>
                  <a:pt x="376223" y="552558"/>
                  <a:pt x="351839" y="547980"/>
                  <a:pt x="325582" y="561109"/>
                </a:cubicBezTo>
                <a:lnTo>
                  <a:pt x="297873" y="574964"/>
                </a:lnTo>
                <a:cubicBezTo>
                  <a:pt x="290946" y="584200"/>
                  <a:pt x="278724" y="591244"/>
                  <a:pt x="277091" y="602673"/>
                </a:cubicBezTo>
                <a:cubicBezTo>
                  <a:pt x="273809" y="625646"/>
                  <a:pt x="280490" y="649010"/>
                  <a:pt x="284019" y="671946"/>
                </a:cubicBezTo>
                <a:cubicBezTo>
                  <a:pt x="285129" y="679163"/>
                  <a:pt x="285783" y="687564"/>
                  <a:pt x="290946" y="692727"/>
                </a:cubicBezTo>
                <a:cubicBezTo>
                  <a:pt x="296109" y="697890"/>
                  <a:pt x="304801" y="697346"/>
                  <a:pt x="311728" y="699655"/>
                </a:cubicBezTo>
                <a:cubicBezTo>
                  <a:pt x="309419" y="706582"/>
                  <a:pt x="308851" y="714361"/>
                  <a:pt x="304800" y="720437"/>
                </a:cubicBezTo>
                <a:cubicBezTo>
                  <a:pt x="289622" y="743203"/>
                  <a:pt x="282404" y="739100"/>
                  <a:pt x="263237" y="755073"/>
                </a:cubicBezTo>
                <a:cubicBezTo>
                  <a:pt x="255711" y="761345"/>
                  <a:pt x="249382" y="768928"/>
                  <a:pt x="242455" y="775855"/>
                </a:cubicBezTo>
                <a:cubicBezTo>
                  <a:pt x="240146" y="782782"/>
                  <a:pt x="240090" y="790935"/>
                  <a:pt x="235528" y="796637"/>
                </a:cubicBezTo>
                <a:cubicBezTo>
                  <a:pt x="207026" y="832265"/>
                  <a:pt x="105471" y="810491"/>
                  <a:pt x="96982" y="810491"/>
                </a:cubicBezTo>
              </a:path>
            </a:pathLst>
          </a:custGeom>
          <a:noFill/>
          <a:ln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and Transport in the Liver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Metabolic role of hepatocytes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Transport in hepatocytes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8" name="Picture 4" descr="https://www.solvobiotech.com/images/uploads/murine_hepatocita_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0" y="3810000"/>
            <a:ext cx="2753714" cy="17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710" y="5459992"/>
            <a:ext cx="3140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https://www.solvobiotech.com/barriers/hepatic-barrier</a:t>
            </a:r>
          </a:p>
        </p:txBody>
      </p:sp>
      <p:pic>
        <p:nvPicPr>
          <p:cNvPr id="1030" name="Picture 6" descr="http://odomhealthandwellness.com/development/wp-content/uploads/2013/03/Screen-Shot-2013-03-04-at-11.52.12-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45" y="1288334"/>
            <a:ext cx="2697680" cy="17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2908" y="3012692"/>
            <a:ext cx="29752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http://odomhealthandwellness.com/development/wp-content/uploads/2013/03/Screen-Shot-2013-03-04-at-11.52.12-AM.png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943600" y="1101721"/>
          <a:ext cx="2885439" cy="4596281"/>
        </p:xfrm>
        <a:graphic>
          <a:graphicData uri="http://schemas.openxmlformats.org/drawingml/2006/table">
            <a:tbl>
              <a:tblPr/>
              <a:tblGrid>
                <a:gridCol w="333913">
                  <a:extLst>
                    <a:ext uri="{9D8B030D-6E8A-4147-A177-3AD203B41FA5}">
                      <a16:colId xmlns="" xmlns:a16="http://schemas.microsoft.com/office/drawing/2014/main" val="3317911470"/>
                    </a:ext>
                  </a:extLst>
                </a:gridCol>
                <a:gridCol w="1103727">
                  <a:extLst>
                    <a:ext uri="{9D8B030D-6E8A-4147-A177-3AD203B41FA5}">
                      <a16:colId xmlns="" xmlns:a16="http://schemas.microsoft.com/office/drawing/2014/main" val="3417690924"/>
                    </a:ext>
                  </a:extLst>
                </a:gridCol>
                <a:gridCol w="533400">
                  <a:extLst>
                    <a:ext uri="{9D8B030D-6E8A-4147-A177-3AD203B41FA5}">
                      <a16:colId xmlns="" xmlns:a16="http://schemas.microsoft.com/office/drawing/2014/main" val="315164128"/>
                    </a:ext>
                  </a:extLst>
                </a:gridCol>
                <a:gridCol w="914399">
                  <a:extLst>
                    <a:ext uri="{9D8B030D-6E8A-4147-A177-3AD203B41FA5}">
                      <a16:colId xmlns="" xmlns:a16="http://schemas.microsoft.com/office/drawing/2014/main" val="1231122805"/>
                    </a:ext>
                  </a:extLst>
                </a:gridCol>
              </a:tblGrid>
              <a:tr h="75884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Family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Function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Members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Names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721943"/>
                  </a:ext>
                </a:extLst>
              </a:tr>
              <a:tr h="531187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drug and steroid (especially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4" tooltip="Estrogen"/>
                        </a:rPr>
                        <a:t>estrogen</a:t>
                      </a:r>
                      <a:r>
                        <a:rPr lang="en-US" sz="400">
                          <a:effectLst/>
                        </a:rPr>
                        <a:t>) metabolism,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" tooltip="Benzo(a)pyrene"/>
                        </a:rPr>
                        <a:t>benzo[</a:t>
                      </a:r>
                      <a:r>
                        <a:rPr lang="en-US" sz="400" i="1" u="none" strike="noStrike">
                          <a:solidFill>
                            <a:srgbClr val="0B0080"/>
                          </a:solidFill>
                          <a:effectLst/>
                          <a:hlinkClick r:id="rId5" tooltip="Benzo(a)pyrene"/>
                        </a:rPr>
                        <a:t>a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" tooltip="Benzo(a)pyrene"/>
                        </a:rPr>
                        <a:t>]pyrene</a:t>
                      </a:r>
                      <a:r>
                        <a:rPr lang="en-US" sz="400">
                          <a:effectLst/>
                        </a:rPr>
                        <a:t> toxification (forming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" tooltip="(+)-Benzo(a)pyrene-7,8-dihydrodiol-9,10-epoxide"/>
                        </a:rPr>
                        <a:t>(+)-benzo[</a:t>
                      </a:r>
                      <a:r>
                        <a:rPr lang="en-US" sz="400" i="1" u="none" strike="noStrike">
                          <a:solidFill>
                            <a:srgbClr val="0B0080"/>
                          </a:solidFill>
                          <a:effectLst/>
                          <a:hlinkClick r:id="rId6" tooltip="(+)-Benzo(a)pyrene-7,8-dihydrodiol-9,10-epoxide"/>
                        </a:rPr>
                        <a:t>a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" tooltip="(+)-Benzo(a)pyrene-7,8-dihydrodiol-9,10-epoxide"/>
                        </a:rPr>
                        <a:t>]pyrene-7,8-dihydrodiol-9,10-epoxide</a:t>
                      </a:r>
                      <a:r>
                        <a:rPr lang="en-US" sz="400">
                          <a:effectLst/>
                        </a:rPr>
                        <a:t>)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effectLst/>
                        </a:rPr>
                        <a:t>3 subfamilies, 3 genes, 1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7" tooltip="Pseudogene"/>
                        </a:rPr>
                        <a:t>pseudogene</a:t>
                      </a:r>
                      <a:endParaRPr lang="en-US" sz="400" dirty="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8" tooltip="CYP1A1"/>
                        </a:rPr>
                        <a:t>CYP1A1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9" tooltip="CYP1A2"/>
                        </a:rPr>
                        <a:t>CYP1A2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0" tooltip="CYP1B1"/>
                        </a:rPr>
                        <a:t>CYP1B1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9110720"/>
                  </a:ext>
                </a:extLst>
              </a:tr>
              <a:tr h="531187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CYP2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drug and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1" tooltip="Steroid"/>
                        </a:rPr>
                        <a:t>steroid</a:t>
                      </a:r>
                      <a:r>
                        <a:rPr lang="en-US" sz="400">
                          <a:effectLst/>
                        </a:rPr>
                        <a:t> metabolism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13 subfamilies, 16 genes, 16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7" tooltip="Pseudogene"/>
                        </a:rPr>
                        <a:t>pseudogenes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2" tooltip="CYP2A6"/>
                        </a:rPr>
                        <a:t>CYP2A6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3" tooltip="CYP2A7"/>
                        </a:rPr>
                        <a:t>CYP2A7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4" tooltip="CYP2A13"/>
                        </a:rPr>
                        <a:t>CYP2A13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5" tooltip="CYP2B6"/>
                        </a:rPr>
                        <a:t>CYP2B6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6" tooltip="CYP2C8"/>
                        </a:rPr>
                        <a:t>CYP2C8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7" tooltip="CYP2C9"/>
                        </a:rPr>
                        <a:t>CYP2C9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8" tooltip="CYP2C18"/>
                        </a:rPr>
                        <a:t>CYP2C18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9" tooltip="CYP2C19"/>
                        </a:rPr>
                        <a:t>CYP2C19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0" tooltip="CYP2D6"/>
                        </a:rPr>
                        <a:t>CYP2D6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1" tooltip="CYP2E1"/>
                        </a:rPr>
                        <a:t>CYP2E1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2" tooltip="CYP2F1"/>
                        </a:rPr>
                        <a:t>CYP2F1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3" tooltip="CYP2J2"/>
                        </a:rPr>
                        <a:t>CYP2J2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4" tooltip="CYP2R1"/>
                        </a:rPr>
                        <a:t>CYP2R1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5" tooltip="CYP2S1"/>
                        </a:rPr>
                        <a:t>CYP2S1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6" tooltip="CYP2U1"/>
                        </a:rPr>
                        <a:t>CYP2U1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7" tooltip="CYP2W1"/>
                        </a:rPr>
                        <a:t>CYP2W1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80528832"/>
                  </a:ext>
                </a:extLst>
              </a:tr>
              <a:tr h="246622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CYP3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drug and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1" tooltip="Steroid"/>
                        </a:rPr>
                        <a:t>steroid</a:t>
                      </a:r>
                      <a:r>
                        <a:rPr lang="en-US" sz="400">
                          <a:effectLst/>
                        </a:rPr>
                        <a:t> (including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8" tooltip="Testosterone"/>
                        </a:rPr>
                        <a:t>testosterone</a:t>
                      </a:r>
                      <a:r>
                        <a:rPr lang="en-US" sz="400">
                          <a:effectLst/>
                        </a:rPr>
                        <a:t>) metabolism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 subfamily, 4 genes, 2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7" tooltip="Pseudogene"/>
                        </a:rPr>
                        <a:t>pseudogenes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29" tooltip="CYP3A4"/>
                        </a:rPr>
                        <a:t>CYP3A4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30" tooltip="CYP3A5"/>
                        </a:rPr>
                        <a:t>CYP3A5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31" tooltip="CYP3A7"/>
                        </a:rPr>
                        <a:t>CYP3A7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32" tooltip="CYP3A43"/>
                        </a:rPr>
                        <a:t>CYP3A43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6383523"/>
                  </a:ext>
                </a:extLst>
              </a:tr>
              <a:tr h="417361">
                <a:tc>
                  <a:txBody>
                    <a:bodyPr/>
                    <a:lstStyle/>
                    <a:p>
                      <a:r>
                        <a:rPr lang="en-US" sz="400" b="1" dirty="0">
                          <a:effectLst/>
                        </a:rPr>
                        <a:t>CYP4</a:t>
                      </a:r>
                      <a:endParaRPr lang="en-US" sz="400" dirty="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33" tooltip="Arachidonic acid"/>
                        </a:rPr>
                        <a:t>arachidonic acid</a:t>
                      </a:r>
                      <a:r>
                        <a:rPr lang="en-US" sz="400" dirty="0">
                          <a:effectLst/>
                        </a:rPr>
                        <a:t> or fatty acid metabolism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effectLst/>
                        </a:rPr>
                        <a:t>6 subfamilies, 12 genes, 10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7" tooltip="Pseudogene"/>
                        </a:rPr>
                        <a:t>pseudogenes</a:t>
                      </a:r>
                      <a:endParaRPr lang="en-US" sz="400" dirty="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34" tooltip="CYP4A11"/>
                        </a:rPr>
                        <a:t>CYP4A11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35" tooltip="CYP4A22"/>
                        </a:rPr>
                        <a:t>CYP4A22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36" tooltip="CYP4B1"/>
                        </a:rPr>
                        <a:t>CYP4B1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37" tooltip="CYP4F2"/>
                        </a:rPr>
                        <a:t>CYP4F2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38" tooltip="CYP4F3"/>
                        </a:rPr>
                        <a:t>CYP4F3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39" tooltip="CYP4F8"/>
                        </a:rPr>
                        <a:t>CYP4F8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40" tooltip="CYP4F11"/>
                        </a:rPr>
                        <a:t>CYP4F11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41" tooltip="CYP4F12"/>
                        </a:rPr>
                        <a:t>CYP4F12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42" tooltip="CYP4F22"/>
                        </a:rPr>
                        <a:t>CYP4F22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43" tooltip="CYP4V2"/>
                        </a:rPr>
                        <a:t>CYP4V2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44" tooltip="CYP4X1"/>
                        </a:rPr>
                        <a:t>CYP4X1</a:t>
                      </a:r>
                      <a:r>
                        <a:rPr lang="en-US" sz="400" dirty="0">
                          <a:effectLst/>
                        </a:rPr>
                        <a:t>, </a:t>
                      </a:r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45" tooltip="CYP4Z1"/>
                        </a:rPr>
                        <a:t>CYP4Z1</a:t>
                      </a:r>
                      <a:endParaRPr lang="en-US" sz="400" dirty="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7539388"/>
                  </a:ext>
                </a:extLst>
              </a:tr>
              <a:tr h="132797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CYP5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46" tooltip="Thromboxane"/>
                        </a:rPr>
                        <a:t>thromboxane</a:t>
                      </a:r>
                      <a:r>
                        <a:rPr lang="en-US" sz="400">
                          <a:effectLst/>
                        </a:rPr>
                        <a:t> A</a:t>
                      </a:r>
                      <a:r>
                        <a:rPr lang="en-US" sz="400" baseline="-25000">
                          <a:effectLst/>
                        </a:rPr>
                        <a:t>2</a:t>
                      </a:r>
                      <a:r>
                        <a:rPr lang="en-US" sz="400">
                          <a:effectLst/>
                        </a:rPr>
                        <a:t>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47" tooltip="Thromboxane-A synthase"/>
                        </a:rPr>
                        <a:t>synthase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 subfamily, 1 gene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47" tooltip="Thromboxane-A synthase"/>
                        </a:rPr>
                        <a:t>CYP5A1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1231451"/>
                  </a:ext>
                </a:extLst>
              </a:tr>
              <a:tr h="303535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CYP7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48" tooltip="Bile acid"/>
                        </a:rPr>
                        <a:t>bile acid</a:t>
                      </a:r>
                      <a:r>
                        <a:rPr lang="en-US" sz="400">
                          <a:effectLst/>
                        </a:rPr>
                        <a:t> biosynthesis 7-alpha hydroxylase of steroid nucleus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2 subfamilies, 2 genes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49" tooltip="CYP7A1"/>
                        </a:rPr>
                        <a:t>CYP7A1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0" tooltip="CYP7B1"/>
                        </a:rPr>
                        <a:t>CYP7B1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4388826"/>
                  </a:ext>
                </a:extLst>
              </a:tr>
              <a:tr h="246622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CYP8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i="1">
                          <a:effectLst/>
                        </a:rPr>
                        <a:t>varied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2 subfamilies, 2 genes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1" tooltip="CYP8A1"/>
                        </a:rPr>
                        <a:t>CYP8A1</a:t>
                      </a:r>
                      <a:r>
                        <a:rPr lang="en-US" sz="400">
                          <a:effectLst/>
                        </a:rPr>
                        <a:t> (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2" tooltip="Prostacyclin"/>
                        </a:rPr>
                        <a:t>prostacyclin</a:t>
                      </a:r>
                      <a:r>
                        <a:rPr lang="en-US" sz="400">
                          <a:effectLst/>
                        </a:rPr>
                        <a:t> synthase),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3" tooltip="CYP8B1"/>
                        </a:rPr>
                        <a:t>CYP8B1</a:t>
                      </a:r>
                      <a:r>
                        <a:rPr lang="en-US" sz="400">
                          <a:effectLst/>
                        </a:rPr>
                        <a:t> (bile acid biosynthesis)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699546"/>
                  </a:ext>
                </a:extLst>
              </a:tr>
              <a:tr h="132797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CYP11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1" tooltip="Steroid"/>
                        </a:rPr>
                        <a:t>steroid</a:t>
                      </a:r>
                      <a:r>
                        <a:rPr lang="en-US" sz="400">
                          <a:effectLst/>
                        </a:rPr>
                        <a:t> biosynthesis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2 subfamilies, 3 genes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4" tooltip="CYP11A1"/>
                        </a:rPr>
                        <a:t>CYP11A1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5" tooltip="CYP11B1"/>
                        </a:rPr>
                        <a:t>CYP11B1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6" tooltip="CYP11B2"/>
                        </a:rPr>
                        <a:t>CYP11B2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4619526"/>
                  </a:ext>
                </a:extLst>
              </a:tr>
              <a:tr h="189710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CYP17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1" tooltip="Steroid"/>
                        </a:rPr>
                        <a:t>steroid</a:t>
                      </a:r>
                      <a:r>
                        <a:rPr lang="en-US" sz="400">
                          <a:effectLst/>
                        </a:rPr>
                        <a:t> biosynthesis, 17-alpha hydroxylase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 subfamily, 1 gene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7" tooltip="CYP17A1"/>
                        </a:rPr>
                        <a:t>CYP17A1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4201426"/>
                  </a:ext>
                </a:extLst>
              </a:tr>
              <a:tr h="189710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CYP19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11" tooltip="Steroid"/>
                        </a:rPr>
                        <a:t>steroid</a:t>
                      </a:r>
                      <a:r>
                        <a:rPr lang="en-US" sz="400">
                          <a:effectLst/>
                        </a:rPr>
                        <a:t> biosynthesis: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8" tooltip="Aromatase"/>
                        </a:rPr>
                        <a:t>aromatase</a:t>
                      </a:r>
                      <a:r>
                        <a:rPr lang="en-US" sz="400">
                          <a:effectLst/>
                        </a:rPr>
                        <a:t> synthesizes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4" tooltip="Estrogen"/>
                        </a:rPr>
                        <a:t>estrogen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 subfamily, 1 gene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59" tooltip="CYP19A1"/>
                        </a:rPr>
                        <a:t>CYP19A1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60138982"/>
                  </a:ext>
                </a:extLst>
              </a:tr>
              <a:tr h="75884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CYP20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unknown function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 subfamily, 1 gene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0" tooltip="CYP20A1"/>
                        </a:rPr>
                        <a:t>CYP20A1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7204652"/>
                  </a:ext>
                </a:extLst>
              </a:tr>
              <a:tr h="189710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CYP21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11" tooltip="Steroid"/>
                        </a:rPr>
                        <a:t>steroid</a:t>
                      </a:r>
                      <a:r>
                        <a:rPr lang="en-US" sz="400" dirty="0">
                          <a:effectLst/>
                        </a:rPr>
                        <a:t> biosynthesis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2 subfamilies, 1 gene, 1 pseudogene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1" tooltip="CYP21A2"/>
                        </a:rPr>
                        <a:t>CYP21A2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429297"/>
                  </a:ext>
                </a:extLst>
              </a:tr>
              <a:tr h="132797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CYP24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2" tooltip="Vitamin D"/>
                        </a:rPr>
                        <a:t>vitamin D</a:t>
                      </a:r>
                      <a:r>
                        <a:rPr lang="en-US" sz="400">
                          <a:effectLst/>
                        </a:rPr>
                        <a:t> degradation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 subfamily, 1 gene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3" tooltip="CYP24A1"/>
                        </a:rPr>
                        <a:t>CYP24A1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4008196"/>
                  </a:ext>
                </a:extLst>
              </a:tr>
              <a:tr h="132797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CYP26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4" tooltip="Retinoic acid"/>
                        </a:rPr>
                        <a:t>retinoic acid</a:t>
                      </a:r>
                      <a:r>
                        <a:rPr lang="en-US" sz="400">
                          <a:effectLst/>
                        </a:rPr>
                        <a:t> hydroxylase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3 subfamilies, 3 genes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5" tooltip="CYP26A1"/>
                        </a:rPr>
                        <a:t>CYP26A1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6" tooltip="CYP26B1"/>
                        </a:rPr>
                        <a:t>CYP26B1</a:t>
                      </a:r>
                      <a:r>
                        <a:rPr lang="en-US" sz="400">
                          <a:effectLst/>
                        </a:rPr>
                        <a:t>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7" tooltip="CYP26C1"/>
                        </a:rPr>
                        <a:t>CYP26C1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0777493"/>
                  </a:ext>
                </a:extLst>
              </a:tr>
              <a:tr h="474274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CYP27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i="1" dirty="0">
                          <a:effectLst/>
                        </a:rPr>
                        <a:t>varied</a:t>
                      </a:r>
                      <a:endParaRPr lang="en-US" sz="400" dirty="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3 subfamilies, 3 genes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8" tooltip="CYP27A1"/>
                        </a:rPr>
                        <a:t>CYP27A1</a:t>
                      </a:r>
                      <a:r>
                        <a:rPr lang="en-US" sz="400">
                          <a:effectLst/>
                        </a:rPr>
                        <a:t> (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48" tooltip="Bile acid"/>
                        </a:rPr>
                        <a:t>bile acid</a:t>
                      </a:r>
                      <a:r>
                        <a:rPr lang="en-US" sz="400">
                          <a:effectLst/>
                        </a:rPr>
                        <a:t> biosynthesis),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69" tooltip="CYP27B1"/>
                        </a:rPr>
                        <a:t>CYP27B1</a:t>
                      </a:r>
                      <a:r>
                        <a:rPr lang="en-US" sz="400">
                          <a:effectLst/>
                        </a:rPr>
                        <a:t> (vitamin D</a:t>
                      </a:r>
                      <a:r>
                        <a:rPr lang="en-US" sz="400" baseline="-25000">
                          <a:effectLst/>
                        </a:rPr>
                        <a:t>3</a:t>
                      </a:r>
                      <a:r>
                        <a:rPr lang="en-US" sz="400">
                          <a:effectLst/>
                        </a:rPr>
                        <a:t> 1-alpha hydroxylase, activates vitamin D</a:t>
                      </a:r>
                      <a:r>
                        <a:rPr lang="en-US" sz="400" baseline="-25000">
                          <a:effectLst/>
                        </a:rPr>
                        <a:t>3</a:t>
                      </a:r>
                      <a:r>
                        <a:rPr lang="en-US" sz="400">
                          <a:effectLst/>
                        </a:rPr>
                        <a:t>), </a:t>
                      </a:r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70" tooltip="CYP27C1"/>
                        </a:rPr>
                        <a:t>CYP27C1</a:t>
                      </a:r>
                      <a:r>
                        <a:rPr lang="en-US" sz="400">
                          <a:effectLst/>
                        </a:rPr>
                        <a:t> (unknown function)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72558088"/>
                  </a:ext>
                </a:extLst>
              </a:tr>
              <a:tr h="246622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CYP39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7-alpha hydroxylation of 24-hydroxycholesterol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 subfamily, 1 gene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71" tooltip="CYP39A1"/>
                        </a:rPr>
                        <a:t>CYP39A1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1459855"/>
                  </a:ext>
                </a:extLst>
              </a:tr>
              <a:tr h="132797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CYP46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72" tooltip="Cholesterol"/>
                        </a:rPr>
                        <a:t>cholesterol</a:t>
                      </a:r>
                      <a:r>
                        <a:rPr lang="en-US" sz="400">
                          <a:effectLst/>
                        </a:rPr>
                        <a:t> 24-hydroxylase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 subfamily, 1 gene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73" tooltip="CYP46A1"/>
                        </a:rPr>
                        <a:t>CYP46A1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8963594"/>
                  </a:ext>
                </a:extLst>
              </a:tr>
              <a:tr h="189710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CYP51</a:t>
                      </a:r>
                      <a:endParaRPr lang="en-US" sz="400">
                        <a:effectLst/>
                      </a:endParaRP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solidFill>
                            <a:srgbClr val="0B0080"/>
                          </a:solidFill>
                          <a:effectLst/>
                          <a:hlinkClick r:id="rId72" tooltip="Cholesterol"/>
                        </a:rPr>
                        <a:t>cholesterol</a:t>
                      </a:r>
                      <a:r>
                        <a:rPr lang="en-US" sz="400">
                          <a:effectLst/>
                        </a:rPr>
                        <a:t> biosynthesis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1 subfamily, 1 gene, 3 pseudogenes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 dirty="0">
                          <a:solidFill>
                            <a:srgbClr val="0B0080"/>
                          </a:solidFill>
                          <a:effectLst/>
                          <a:hlinkClick r:id="rId74" tooltip="CYP51A1"/>
                        </a:rPr>
                        <a:t>CYP51A1</a:t>
                      </a:r>
                      <a:r>
                        <a:rPr lang="en-US" sz="400" dirty="0">
                          <a:effectLst/>
                        </a:rPr>
                        <a:t> (</a:t>
                      </a:r>
                      <a:r>
                        <a:rPr lang="en-US" sz="400" u="none" strike="noStrike" dirty="0" err="1">
                          <a:solidFill>
                            <a:srgbClr val="0B0080"/>
                          </a:solidFill>
                          <a:effectLst/>
                          <a:hlinkClick r:id="rId75" tooltip="Lanosterol"/>
                        </a:rPr>
                        <a:t>lanosterol</a:t>
                      </a:r>
                      <a:r>
                        <a:rPr lang="en-US" sz="400" dirty="0">
                          <a:effectLst/>
                        </a:rPr>
                        <a:t> 14-alpha demethylase)</a:t>
                      </a:r>
                    </a:p>
                  </a:txBody>
                  <a:tcPr marL="18971" marR="18971" marT="9485" marB="948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2181695"/>
                  </a:ext>
                </a:extLst>
              </a:tr>
            </a:tbl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670300" y="1100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800" i="0" smtClean="0">
                <a:solidFill>
                  <a:srgbClr val="000000"/>
                </a:solidFill>
              </a:rPr>
              <a:t/>
            </a:r>
            <a:br>
              <a:rPr lang="en-US" altLang="en-US" sz="1800" i="0" smtClean="0">
                <a:solidFill>
                  <a:srgbClr val="000000"/>
                </a:solidFill>
              </a:rPr>
            </a:br>
            <a:endParaRPr lang="en-US" altLang="en-US" sz="1800" i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0" y="5648222"/>
            <a:ext cx="335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https://en.wikipedia.org/wiki/Cytochrome_P450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41368" y="673243"/>
            <a:ext cx="315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Cytochrome Function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3522588" y="1738613"/>
            <a:ext cx="2385598" cy="2133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89946" y="1369281"/>
            <a:ext cx="2282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Metabolism of APAP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55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Flow, mechanics, and function are coupled.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Mechanics Matters in Liver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0" y="990600"/>
            <a:ext cx="5410200" cy="487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07" charset="-128"/>
              </a:defRPr>
            </a:lvl1pPr>
            <a:lvl2pPr marL="574675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58838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143000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4271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100" b="1" i="0" kern="0" dirty="0" smtClean="0"/>
              <a:t>Many liver cells are mechanosensitive</a:t>
            </a:r>
            <a:r>
              <a:rPr lang="en-US" sz="2100" i="0" kern="0" dirty="0" smtClean="0"/>
              <a:t>:</a:t>
            </a:r>
          </a:p>
          <a:p>
            <a:pPr lvl="1"/>
            <a:r>
              <a:rPr lang="en-US" i="0" kern="0" dirty="0" smtClean="0"/>
              <a:t>Hepatocytes, </a:t>
            </a:r>
            <a:r>
              <a:rPr lang="en-US" i="0" kern="0" dirty="0" err="1" smtClean="0"/>
              <a:t>cholangiocytes</a:t>
            </a:r>
            <a:r>
              <a:rPr lang="en-US" i="0" kern="0" dirty="0" smtClean="0"/>
              <a:t>, stellate cells, endothelial cells, portal fibroblasts, hepatic stem and progenitor cells</a:t>
            </a:r>
          </a:p>
          <a:p>
            <a:pPr lvl="1"/>
            <a:endParaRPr lang="en-US" i="0" kern="0" dirty="0" smtClean="0"/>
          </a:p>
          <a:p>
            <a:pPr marL="0" indent="0">
              <a:buNone/>
            </a:pPr>
            <a:r>
              <a:rPr lang="en-US" i="0" kern="0" dirty="0" smtClean="0"/>
              <a:t>Examples:</a:t>
            </a:r>
          </a:p>
          <a:p>
            <a:r>
              <a:rPr lang="en-US" i="0" kern="0" dirty="0" err="1" smtClean="0"/>
              <a:t>Lozoya</a:t>
            </a:r>
            <a:r>
              <a:rPr lang="en-US" i="0" kern="0" dirty="0" smtClean="0"/>
              <a:t> </a:t>
            </a:r>
            <a:r>
              <a:rPr lang="en-US" i="1" kern="0" dirty="0" smtClean="0"/>
              <a:t>et al. </a:t>
            </a:r>
            <a:r>
              <a:rPr lang="en-US" i="0" kern="0" dirty="0" smtClean="0"/>
              <a:t>(2011): Hepatic stem cells demonstrate stiffness-dependent expression of E-cad</a:t>
            </a:r>
          </a:p>
          <a:p>
            <a:pPr lvl="1"/>
            <a:endParaRPr lang="en-US" i="0" kern="0" dirty="0" smtClean="0"/>
          </a:p>
          <a:p>
            <a:r>
              <a:rPr lang="en-US" i="0" kern="0" dirty="0" err="1" smtClean="0"/>
              <a:t>Schmelzer</a:t>
            </a:r>
            <a:r>
              <a:rPr lang="en-US" i="0" kern="0" dirty="0" smtClean="0"/>
              <a:t> </a:t>
            </a:r>
            <a:r>
              <a:rPr lang="en-US" i="1" kern="0" dirty="0" smtClean="0"/>
              <a:t>et al. </a:t>
            </a:r>
            <a:r>
              <a:rPr lang="en-US" i="0" kern="0" dirty="0" smtClean="0"/>
              <a:t>(2010): Increased hepatic differentiation of human fetal liver cells (</a:t>
            </a:r>
            <a:r>
              <a:rPr lang="en-US" i="0" kern="0" dirty="0" err="1" smtClean="0"/>
              <a:t>hFLCs</a:t>
            </a:r>
            <a:r>
              <a:rPr lang="en-US" i="0" kern="0" dirty="0" smtClean="0"/>
              <a:t>) when cultured under perfusion</a:t>
            </a:r>
          </a:p>
          <a:p>
            <a:endParaRPr lang="en-US" i="0" kern="0" dirty="0"/>
          </a:p>
        </p:txBody>
      </p:sp>
      <p:grpSp>
        <p:nvGrpSpPr>
          <p:cNvPr id="52" name="Group 7"/>
          <p:cNvGrpSpPr/>
          <p:nvPr/>
        </p:nvGrpSpPr>
        <p:grpSpPr>
          <a:xfrm>
            <a:off x="5410200" y="2221469"/>
            <a:ext cx="3733800" cy="1664732"/>
            <a:chOff x="454668" y="3863847"/>
            <a:chExt cx="4020486" cy="1927932"/>
          </a:xfrm>
        </p:grpSpPr>
        <p:sp>
          <p:nvSpPr>
            <p:cNvPr id="53" name="Rounded Rectangle 52"/>
            <p:cNvSpPr/>
            <p:nvPr/>
          </p:nvSpPr>
          <p:spPr>
            <a:xfrm>
              <a:off x="1103250" y="4834309"/>
              <a:ext cx="1043609" cy="725557"/>
            </a:xfrm>
            <a:prstGeom prst="roundRect">
              <a:avLst/>
            </a:prstGeom>
            <a:solidFill>
              <a:srgbClr val="AD0101"/>
            </a:solidFill>
            <a:ln w="25400" cap="flat" cmpd="sng" algn="ctr">
              <a:solidFill>
                <a:srgbClr val="AD010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2150172" y="4847562"/>
              <a:ext cx="702365" cy="725557"/>
            </a:xfrm>
            <a:prstGeom prst="roundRect">
              <a:avLst/>
            </a:prstGeom>
            <a:solidFill>
              <a:srgbClr val="AD0101"/>
            </a:solidFill>
            <a:ln w="25400" cap="flat" cmpd="sng" algn="ctr">
              <a:solidFill>
                <a:srgbClr val="AD010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2859165" y="4840936"/>
              <a:ext cx="967408" cy="725557"/>
            </a:xfrm>
            <a:prstGeom prst="roundRect">
              <a:avLst/>
            </a:prstGeom>
            <a:solidFill>
              <a:srgbClr val="AD0101"/>
            </a:solidFill>
            <a:ln w="25400" cap="flat" cmpd="sng" algn="ctr">
              <a:solidFill>
                <a:srgbClr val="AD010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302032" y="5043030"/>
              <a:ext cx="248479" cy="268357"/>
            </a:xfrm>
            <a:prstGeom prst="ellipse">
              <a:avLst/>
            </a:prstGeom>
            <a:solidFill>
              <a:srgbClr val="424E5B">
                <a:lumMod val="50000"/>
              </a:srgbClr>
            </a:solidFill>
            <a:ln w="25400" cap="flat" cmpd="sng" algn="ctr">
              <a:solidFill>
                <a:srgbClr val="424E5B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613458" y="5046343"/>
              <a:ext cx="248479" cy="268357"/>
            </a:xfrm>
            <a:prstGeom prst="ellipse">
              <a:avLst/>
            </a:prstGeom>
            <a:solidFill>
              <a:srgbClr val="424E5B">
                <a:lumMod val="50000"/>
              </a:srgbClr>
            </a:solidFill>
            <a:ln w="25400" cap="flat" cmpd="sng" algn="ctr">
              <a:solidFill>
                <a:srgbClr val="424E5B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2375458" y="5092726"/>
              <a:ext cx="248479" cy="268357"/>
            </a:xfrm>
            <a:prstGeom prst="ellipse">
              <a:avLst/>
            </a:prstGeom>
            <a:solidFill>
              <a:srgbClr val="424E5B">
                <a:lumMod val="50000"/>
              </a:srgbClr>
            </a:solidFill>
            <a:ln w="25400" cap="flat" cmpd="sng" algn="ctr">
              <a:solidFill>
                <a:srgbClr val="424E5B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3021502" y="5062909"/>
              <a:ext cx="248479" cy="268357"/>
            </a:xfrm>
            <a:prstGeom prst="ellipse">
              <a:avLst/>
            </a:prstGeom>
            <a:solidFill>
              <a:srgbClr val="424E5B">
                <a:lumMod val="50000"/>
              </a:srgbClr>
            </a:solidFill>
            <a:ln w="25400" cap="flat" cmpd="sng" algn="ctr">
              <a:solidFill>
                <a:srgbClr val="424E5B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339554" y="5052970"/>
              <a:ext cx="248479" cy="268357"/>
            </a:xfrm>
            <a:prstGeom prst="ellipse">
              <a:avLst/>
            </a:prstGeom>
            <a:solidFill>
              <a:srgbClr val="424E5B">
                <a:lumMod val="50000"/>
              </a:srgbClr>
            </a:solidFill>
            <a:ln w="25400" cap="flat" cmpd="sng" algn="ctr">
              <a:solidFill>
                <a:srgbClr val="424E5B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874650" y="5589682"/>
              <a:ext cx="3240156" cy="49697"/>
            </a:xfrm>
            <a:prstGeom prst="roundRect">
              <a:avLst/>
            </a:prstGeom>
            <a:solidFill>
              <a:srgbClr val="AC956E">
                <a:lumMod val="75000"/>
              </a:srgbClr>
            </a:solidFill>
            <a:ln w="25400" cap="flat" cmpd="sng" algn="ctr">
              <a:solidFill>
                <a:srgbClr val="30303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027050" y="5672509"/>
              <a:ext cx="3240156" cy="49697"/>
            </a:xfrm>
            <a:prstGeom prst="roundRect">
              <a:avLst/>
            </a:prstGeom>
            <a:solidFill>
              <a:srgbClr val="AC956E">
                <a:lumMod val="75000"/>
              </a:srgbClr>
            </a:solidFill>
            <a:ln w="25400" cap="flat" cmpd="sng" algn="ctr">
              <a:solidFill>
                <a:srgbClr val="30303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967416" y="5742082"/>
              <a:ext cx="3240156" cy="49697"/>
            </a:xfrm>
            <a:prstGeom prst="roundRect">
              <a:avLst/>
            </a:prstGeom>
            <a:solidFill>
              <a:srgbClr val="AC956E">
                <a:lumMod val="75000"/>
              </a:srgbClr>
            </a:solidFill>
            <a:ln w="25400" cap="flat" cmpd="sng" algn="ctr">
              <a:solidFill>
                <a:srgbClr val="30303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36719" y="5231874"/>
              <a:ext cx="4572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>
              <a:off x="725563" y="4496379"/>
              <a:ext cx="288235" cy="248478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>
            <a:xfrm>
              <a:off x="1560450" y="4337353"/>
              <a:ext cx="2" cy="367748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>
            <a:xfrm>
              <a:off x="2517919" y="4380423"/>
              <a:ext cx="2" cy="367748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>
              <a:off x="3313050" y="4380421"/>
              <a:ext cx="2" cy="367748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>
            <a:xfrm flipH="1">
              <a:off x="3882896" y="4496379"/>
              <a:ext cx="291545" cy="265043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>
            <a:xfrm flipH="1">
              <a:off x="3932593" y="5182179"/>
              <a:ext cx="460509" cy="6624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454668" y="3863847"/>
              <a:ext cx="4020486" cy="427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</a:rPr>
                <a:t>Hydrostatic Pressure</a:t>
              </a:r>
            </a:p>
          </p:txBody>
        </p:sp>
      </p:grpSp>
      <p:grpSp>
        <p:nvGrpSpPr>
          <p:cNvPr id="72" name="Group 27"/>
          <p:cNvGrpSpPr/>
          <p:nvPr/>
        </p:nvGrpSpPr>
        <p:grpSpPr>
          <a:xfrm>
            <a:off x="5715000" y="762000"/>
            <a:ext cx="3048000" cy="1371599"/>
            <a:chOff x="4982824" y="4170881"/>
            <a:chExt cx="3392556" cy="1604332"/>
          </a:xfrm>
        </p:grpSpPr>
        <p:sp>
          <p:nvSpPr>
            <p:cNvPr id="73" name="Rounded Rectangle 72"/>
            <p:cNvSpPr/>
            <p:nvPr/>
          </p:nvSpPr>
          <p:spPr>
            <a:xfrm>
              <a:off x="5254494" y="5231874"/>
              <a:ext cx="917712" cy="314740"/>
            </a:xfrm>
            <a:prstGeom prst="roundRect">
              <a:avLst/>
            </a:prstGeom>
            <a:solidFill>
              <a:srgbClr val="AD0101"/>
            </a:solidFill>
            <a:ln w="25400" cap="flat" cmpd="sng" algn="ctr">
              <a:solidFill>
                <a:srgbClr val="AD010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162268" y="5235187"/>
              <a:ext cx="917712" cy="314740"/>
            </a:xfrm>
            <a:prstGeom prst="roundRect">
              <a:avLst/>
            </a:prstGeom>
            <a:solidFill>
              <a:srgbClr val="AD0101"/>
            </a:solidFill>
            <a:ln w="25400" cap="flat" cmpd="sng" algn="ctr">
              <a:solidFill>
                <a:srgbClr val="AD010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7076668" y="5235187"/>
              <a:ext cx="917712" cy="314740"/>
            </a:xfrm>
            <a:prstGeom prst="roundRect">
              <a:avLst/>
            </a:prstGeom>
            <a:solidFill>
              <a:srgbClr val="AD0101"/>
            </a:solidFill>
            <a:ln w="25400" cap="flat" cmpd="sng" algn="ctr">
              <a:solidFill>
                <a:srgbClr val="AD010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4982824" y="5573116"/>
              <a:ext cx="3240156" cy="49697"/>
            </a:xfrm>
            <a:prstGeom prst="roundRect">
              <a:avLst/>
            </a:prstGeom>
            <a:solidFill>
              <a:srgbClr val="AC956E">
                <a:lumMod val="75000"/>
              </a:srgbClr>
            </a:solidFill>
            <a:ln w="25400" cap="flat" cmpd="sng" algn="ctr">
              <a:solidFill>
                <a:srgbClr val="30303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5135224" y="5646004"/>
              <a:ext cx="3240156" cy="49697"/>
            </a:xfrm>
            <a:prstGeom prst="roundRect">
              <a:avLst/>
            </a:prstGeom>
            <a:solidFill>
              <a:srgbClr val="AC956E">
                <a:lumMod val="75000"/>
              </a:srgbClr>
            </a:solidFill>
            <a:ln w="25400" cap="flat" cmpd="sng" algn="ctr">
              <a:solidFill>
                <a:srgbClr val="30303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5075590" y="5725516"/>
              <a:ext cx="3240156" cy="49697"/>
            </a:xfrm>
            <a:prstGeom prst="roundRect">
              <a:avLst/>
            </a:prstGeom>
            <a:solidFill>
              <a:srgbClr val="AC956E">
                <a:lumMod val="75000"/>
              </a:srgbClr>
            </a:solidFill>
            <a:ln w="25400" cap="flat" cmpd="sng" algn="ctr">
              <a:solidFill>
                <a:srgbClr val="30303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5618928" y="5324639"/>
              <a:ext cx="248479" cy="155713"/>
            </a:xfrm>
            <a:prstGeom prst="ellipse">
              <a:avLst/>
            </a:prstGeom>
            <a:solidFill>
              <a:srgbClr val="424E5B">
                <a:lumMod val="50000"/>
              </a:srgbClr>
            </a:solidFill>
            <a:ln w="25400" cap="flat" cmpd="sng" algn="ctr">
              <a:solidFill>
                <a:srgbClr val="424E5B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496875" y="5308076"/>
              <a:ext cx="248479" cy="155713"/>
            </a:xfrm>
            <a:prstGeom prst="ellipse">
              <a:avLst/>
            </a:prstGeom>
            <a:solidFill>
              <a:srgbClr val="424E5B">
                <a:lumMod val="50000"/>
              </a:srgbClr>
            </a:solidFill>
            <a:ln w="25400" cap="flat" cmpd="sng" algn="ctr">
              <a:solidFill>
                <a:srgbClr val="424E5B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391385" y="5327954"/>
              <a:ext cx="248479" cy="155713"/>
            </a:xfrm>
            <a:prstGeom prst="ellipse">
              <a:avLst/>
            </a:prstGeom>
            <a:solidFill>
              <a:srgbClr val="424E5B">
                <a:lumMod val="50000"/>
              </a:srgbClr>
            </a:solidFill>
            <a:ln w="25400" cap="flat" cmpd="sng" algn="ctr">
              <a:solidFill>
                <a:srgbClr val="424E5B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281000" y="5072848"/>
              <a:ext cx="334618" cy="3313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>
              <a:off x="5264435" y="4900571"/>
              <a:ext cx="708991" cy="3312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5264435" y="4721666"/>
              <a:ext cx="1017104" cy="13251"/>
            </a:xfrm>
            <a:prstGeom prst="straightConnector1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tailEnd type="arrow"/>
            </a:ln>
            <a:effectLst/>
          </p:spPr>
        </p:cxnSp>
        <p:sp>
          <p:nvSpPr>
            <p:cNvPr id="85" name="TextBox 84"/>
            <p:cNvSpPr txBox="1"/>
            <p:nvPr/>
          </p:nvSpPr>
          <p:spPr>
            <a:xfrm>
              <a:off x="4982824" y="4170881"/>
              <a:ext cx="3392556" cy="43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</a:rPr>
                <a:t>Fluid Shear Stress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91200" y="3962400"/>
            <a:ext cx="3213100" cy="2057400"/>
            <a:chOff x="5791200" y="4800600"/>
            <a:chExt cx="3213100" cy="2057400"/>
          </a:xfrm>
        </p:grpSpPr>
        <p:grpSp>
          <p:nvGrpSpPr>
            <p:cNvPr id="87" name="Group 51"/>
            <p:cNvGrpSpPr/>
            <p:nvPr/>
          </p:nvGrpSpPr>
          <p:grpSpPr>
            <a:xfrm>
              <a:off x="5791200" y="5255406"/>
              <a:ext cx="3213100" cy="1602594"/>
              <a:chOff x="5320936" y="4701073"/>
              <a:chExt cx="3683364" cy="1994141"/>
            </a:xfrm>
          </p:grpSpPr>
          <p:sp>
            <p:nvSpPr>
              <p:cNvPr id="89" name="Trapezoid 88"/>
              <p:cNvSpPr/>
              <p:nvPr/>
            </p:nvSpPr>
            <p:spPr>
              <a:xfrm>
                <a:off x="6159136" y="5921179"/>
                <a:ext cx="1752600" cy="533400"/>
              </a:xfrm>
              <a:prstGeom prst="trapezoid">
                <a:avLst>
                  <a:gd name="adj" fmla="val 106584"/>
                </a:avLst>
              </a:prstGeom>
              <a:solidFill>
                <a:srgbClr val="AD0101"/>
              </a:solidFill>
              <a:ln w="25400" cap="flat" cmpd="sng" algn="ctr">
                <a:solidFill>
                  <a:srgbClr val="AD0101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477001" y="4701073"/>
                <a:ext cx="1133066" cy="863913"/>
              </a:xfrm>
              <a:prstGeom prst="roundRect">
                <a:avLst/>
              </a:prstGeom>
              <a:solidFill>
                <a:srgbClr val="AD0101"/>
              </a:solidFill>
              <a:ln w="25400" cap="flat" cmpd="sng" algn="ctr">
                <a:solidFill>
                  <a:srgbClr val="AD0101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6705600" y="4929673"/>
                <a:ext cx="269778" cy="319530"/>
              </a:xfrm>
              <a:prstGeom prst="ellipse">
                <a:avLst/>
              </a:prstGeom>
              <a:solidFill>
                <a:srgbClr val="424E5B">
                  <a:lumMod val="50000"/>
                </a:srgbClr>
              </a:solidFill>
              <a:ln w="25400" cap="flat" cmpd="sng" algn="ctr">
                <a:solidFill>
                  <a:srgbClr val="424E5B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7043721" y="4933617"/>
                <a:ext cx="269778" cy="319530"/>
              </a:xfrm>
              <a:prstGeom prst="ellipse">
                <a:avLst/>
              </a:prstGeom>
              <a:solidFill>
                <a:srgbClr val="424E5B">
                  <a:lumMod val="50000"/>
                </a:srgbClr>
              </a:solidFill>
              <a:ln w="25400" cap="flat" cmpd="sng" algn="ctr">
                <a:solidFill>
                  <a:srgbClr val="424E5B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5397136" y="5593051"/>
                <a:ext cx="3517900" cy="59174"/>
              </a:xfrm>
              <a:prstGeom prst="roundRect">
                <a:avLst/>
              </a:prstGeom>
              <a:solidFill>
                <a:srgbClr val="AC956E">
                  <a:lumMod val="75000"/>
                </a:srgbClr>
              </a:solidFill>
              <a:ln w="25400" cap="flat" cmpd="sng" algn="ctr">
                <a:solidFill>
                  <a:srgbClr val="30303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6735415" y="5993434"/>
                <a:ext cx="269778" cy="319530"/>
              </a:xfrm>
              <a:prstGeom prst="ellipse">
                <a:avLst/>
              </a:prstGeom>
              <a:solidFill>
                <a:srgbClr val="424E5B">
                  <a:lumMod val="50000"/>
                </a:srgbClr>
              </a:solidFill>
              <a:ln w="25400" cap="flat" cmpd="sng" algn="ctr">
                <a:solidFill>
                  <a:srgbClr val="424E5B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7073536" y="5997379"/>
                <a:ext cx="269778" cy="319530"/>
              </a:xfrm>
              <a:prstGeom prst="ellipse">
                <a:avLst/>
              </a:prstGeom>
              <a:solidFill>
                <a:srgbClr val="424E5B">
                  <a:lumMod val="50000"/>
                </a:srgbClr>
              </a:solidFill>
              <a:ln w="25400" cap="flat" cmpd="sng" algn="ctr">
                <a:solidFill>
                  <a:srgbClr val="424E5B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5320936" y="6454579"/>
                <a:ext cx="3517900" cy="59174"/>
              </a:xfrm>
              <a:prstGeom prst="roundRect">
                <a:avLst/>
              </a:prstGeom>
              <a:solidFill>
                <a:srgbClr val="AC956E">
                  <a:lumMod val="75000"/>
                </a:srgbClr>
              </a:solidFill>
              <a:ln w="25400" cap="flat" cmpd="sng" algn="ctr">
                <a:solidFill>
                  <a:srgbClr val="30303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5486400" y="6553200"/>
                <a:ext cx="3517900" cy="59174"/>
              </a:xfrm>
              <a:prstGeom prst="roundRect">
                <a:avLst/>
              </a:prstGeom>
              <a:solidFill>
                <a:srgbClr val="AC956E">
                  <a:lumMod val="75000"/>
                </a:srgbClr>
              </a:solidFill>
              <a:ln w="25400" cap="flat" cmpd="sng" algn="ctr">
                <a:solidFill>
                  <a:srgbClr val="30303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5421654" y="6636040"/>
                <a:ext cx="3517900" cy="59174"/>
              </a:xfrm>
              <a:prstGeom prst="roundRect">
                <a:avLst/>
              </a:prstGeom>
              <a:solidFill>
                <a:srgbClr val="AC956E">
                  <a:lumMod val="75000"/>
                </a:srgbClr>
              </a:solidFill>
              <a:ln w="25400" cap="flat" cmpd="sng" algn="ctr">
                <a:solidFill>
                  <a:srgbClr val="30303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400799" y="4800600"/>
              <a:ext cx="2019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</a:rPr>
                <a:t>Matrix Stiffness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51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Biomechanical Conditions in Perfused Liver Organoids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199" y="990600"/>
            <a:ext cx="4573196" cy="4913376"/>
            <a:chOff x="1905000" y="2743200"/>
            <a:chExt cx="2230903" cy="1981200"/>
          </a:xfrm>
        </p:grpSpPr>
        <p:grpSp>
          <p:nvGrpSpPr>
            <p:cNvPr id="5" name="Group 42"/>
            <p:cNvGrpSpPr/>
            <p:nvPr/>
          </p:nvGrpSpPr>
          <p:grpSpPr>
            <a:xfrm>
              <a:off x="1905000" y="2743200"/>
              <a:ext cx="2230903" cy="1981200"/>
              <a:chOff x="0" y="5516880"/>
              <a:chExt cx="2485937" cy="2255520"/>
            </a:xfrm>
          </p:grpSpPr>
          <p:grpSp>
            <p:nvGrpSpPr>
              <p:cNvPr id="11" name="Group 79"/>
              <p:cNvGrpSpPr/>
              <p:nvPr/>
            </p:nvGrpSpPr>
            <p:grpSpPr>
              <a:xfrm>
                <a:off x="0" y="5516880"/>
                <a:ext cx="2485937" cy="2255520"/>
                <a:chOff x="0" y="5550508"/>
                <a:chExt cx="2485937" cy="2255520"/>
              </a:xfrm>
            </p:grpSpPr>
            <p:grpSp>
              <p:nvGrpSpPr>
                <p:cNvPr id="13" name="Group 49"/>
                <p:cNvGrpSpPr/>
                <p:nvPr/>
              </p:nvGrpSpPr>
              <p:grpSpPr>
                <a:xfrm>
                  <a:off x="174899" y="5779108"/>
                  <a:ext cx="2311038" cy="960120"/>
                  <a:chOff x="-3045135" y="1828800"/>
                  <a:chExt cx="6705624" cy="2519336"/>
                </a:xfrm>
              </p:grpSpPr>
              <p:pic>
                <p:nvPicPr>
                  <p:cNvPr id="21" name="Picture 20" descr="6mlmin_24hr_enosalb.tif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-3045135" y="1828800"/>
                    <a:ext cx="3352795" cy="2519336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9mlmin_24hr_enosalb.tif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307677" y="1828800"/>
                    <a:ext cx="3352812" cy="251933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 73"/>
                <p:cNvGrpSpPr/>
                <p:nvPr/>
              </p:nvGrpSpPr>
              <p:grpSpPr>
                <a:xfrm>
                  <a:off x="175982" y="6845908"/>
                  <a:ext cx="2308857" cy="960120"/>
                  <a:chOff x="-55571" y="6858000"/>
                  <a:chExt cx="2438397" cy="914400"/>
                </a:xfrm>
              </p:grpSpPr>
              <p:pic>
                <p:nvPicPr>
                  <p:cNvPr id="19" name="Picture 18" descr="BR14_7_comp_2.18.13.tif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-55571" y="6858000"/>
                    <a:ext cx="12192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 descr="BR94_35_comp2_2.18.13.tif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163626" y="6858000"/>
                    <a:ext cx="1219200" cy="914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Rectangle 14"/>
                <p:cNvSpPr/>
                <p:nvPr/>
              </p:nvSpPr>
              <p:spPr>
                <a:xfrm>
                  <a:off x="165686" y="5550508"/>
                  <a:ext cx="1141863" cy="15581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6 ml/min</a:t>
                  </a:r>
                  <a:endPara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307550" y="5550508"/>
                  <a:ext cx="1141863" cy="15581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9 ml/min</a:t>
                  </a:r>
                  <a:endPara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16200000">
                  <a:off x="-420441" y="6126762"/>
                  <a:ext cx="1005476" cy="16459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1 day</a:t>
                  </a:r>
                  <a:endPara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16200000">
                  <a:off x="-384048" y="7229956"/>
                  <a:ext cx="932688" cy="1645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7 days</a:t>
                  </a:r>
                  <a:endPara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152400" y="6477000"/>
                <a:ext cx="1460914" cy="183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2F802"/>
                    </a:solidFill>
                    <a:latin typeface="Arial" pitchFamily="34" charset="0"/>
                    <a:cs typeface="Arial" pitchFamily="34" charset="0"/>
                  </a:rPr>
                  <a:t>Alb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e-NOS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/</a:t>
                </a:r>
                <a:r>
                  <a:rPr lang="en-US" sz="2000" b="1" dirty="0" smtClean="0">
                    <a:solidFill>
                      <a:srgbClr val="091AB7"/>
                    </a:solidFill>
                    <a:latin typeface="Arial" pitchFamily="34" charset="0"/>
                    <a:cs typeface="Arial" pitchFamily="34" charset="0"/>
                  </a:rPr>
                  <a:t>DAPI</a:t>
                </a:r>
                <a:endParaRPr lang="en-US" sz="3200" b="1" dirty="0">
                  <a:solidFill>
                    <a:srgbClr val="091AB7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V="1">
              <a:off x="2365567" y="4324628"/>
              <a:ext cx="72485" cy="7620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56395" y="4007414"/>
              <a:ext cx="144971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510532" y="4447868"/>
              <a:ext cx="72485" cy="7620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727995" y="4419600"/>
              <a:ext cx="50900" cy="133628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3358778" y="4419600"/>
              <a:ext cx="144971" cy="7620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366928" y="5864760"/>
            <a:ext cx="2313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Moran E. (2015) PhD Dissertation, WFU.</a:t>
            </a:r>
            <a:endParaRPr lang="en-US" sz="900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747018" y="1498423"/>
            <a:ext cx="4266004" cy="4373563"/>
          </a:xfrm>
        </p:spPr>
        <p:txBody>
          <a:bodyPr/>
          <a:lstStyle/>
          <a:p>
            <a:r>
              <a:rPr lang="en-US" b="1" dirty="0" smtClean="0"/>
              <a:t>Organization</a:t>
            </a:r>
            <a:r>
              <a:rPr lang="en-US" dirty="0" smtClean="0"/>
              <a:t> of hepatocytes and endothelial cells occurs after 7 days in perfusion bioreactor</a:t>
            </a:r>
          </a:p>
          <a:p>
            <a:endParaRPr lang="en-US" dirty="0"/>
          </a:p>
        </p:txBody>
      </p:sp>
      <p:pic>
        <p:nvPicPr>
          <p:cNvPr id="25" name="Picture 24" descr="Vessel Distribution 2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67462" y="2665373"/>
            <a:ext cx="4218562" cy="29209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787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Disease and health in the liver involve many or most of these elements.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63414"/>
              </p:ext>
            </p:extLst>
          </p:nvPr>
        </p:nvGraphicFramePr>
        <p:xfrm>
          <a:off x="228600" y="914400"/>
          <a:ext cx="8686800" cy="495299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419313686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710145392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xmlns="" val="2390120918"/>
                    </a:ext>
                  </a:extLst>
                </a:gridCol>
              </a:tblGrid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3:00-3:20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Macklin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Primer: Liver microanatomy and biology for modelers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01229347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3:20-3:40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Glazier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Sensitivity analysis of toxicity of acetaminophen in a multiscale liver sinusoid simulation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43598932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3:40-4:00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Sparks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Biomechanical modeling of tissue perfusion in </a:t>
                      </a:r>
                      <a:r>
                        <a:rPr lang="en-US" sz="1800" dirty="0" err="1" smtClean="0"/>
                        <a:t>decellularized</a:t>
                      </a:r>
                      <a:r>
                        <a:rPr lang="en-US" sz="1800" dirty="0" smtClean="0"/>
                        <a:t> and native liver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85416955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4:00-4:20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Macklin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Agent-based simulation of colon cancer metastases in large liver tissues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86366901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4:20-4:40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Frieboes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Modeling and calibration of cancer drug response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7767827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4:40-5:00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Mumenthaler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High-throughput image-based experiments to drive cancer model development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75640416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5:00-5:30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Discussion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2885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7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1688" y="563227"/>
            <a:ext cx="86733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FF"/>
                </a:solidFill>
              </a:rPr>
              <a:t>Liver is the first organ exposed to molecules absorbed by the gut (Xenobiotics) and the main site for molecular breakdown and detoxification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FF"/>
                </a:solidFill>
              </a:rPr>
              <a:t>Often the first (main) organ damaged by xenobiotic exposure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FF"/>
                </a:solidFill>
              </a:rPr>
              <a:t>Many types of damage depending on acute or chronic exposure—necrosis, </a:t>
            </a:r>
            <a:r>
              <a:rPr lang="en-US" sz="2000" b="1" dirty="0" err="1" smtClean="0">
                <a:solidFill>
                  <a:srgbClr val="0000FF"/>
                </a:solidFill>
              </a:rPr>
              <a:t>steastosis</a:t>
            </a:r>
            <a:r>
              <a:rPr lang="en-US" sz="2000" b="1" dirty="0" smtClean="0">
                <a:solidFill>
                  <a:srgbClr val="0000FF"/>
                </a:solidFill>
              </a:rPr>
              <a:t>, cirrhosis, cancer,…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Main reason for failure of drug candidates which have shown clinical efficacy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Common, serious and often unpredictable side effect for many environmental chemicals and drugs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Can limit acceptable doses of antibiotics, chemotherapeutics,…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Susceptibility is highly variable within populations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Susceptibility can be variable in a single individual (e.g. depends on alcohol consumption, grapefruit and broccoli consumption, multi-drug interactions, bacterial and viral infections, age, obesity, sleeplessness, time since last meal, …)</a:t>
            </a:r>
            <a:endParaRPr lang="en-US" sz="2000" b="1" dirty="0" smtClean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/>
            <a:r>
              <a:rPr lang="en-US" dirty="0" err="1">
                <a:solidFill>
                  <a:prstClr val="black"/>
                </a:solidFill>
              </a:rPr>
              <a:t>Sluka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hape 220"/>
          <p:cNvSpPr txBox="1">
            <a:spLocks/>
          </p:cNvSpPr>
          <p:nvPr/>
        </p:nvSpPr>
        <p:spPr>
          <a:xfrm>
            <a:off x="-31423" y="0"/>
            <a:ext cx="9144000" cy="568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5675" rtl="0" eaLnBrk="1" latinLnBrk="0" hangingPunct="1">
              <a:spcBef>
                <a:spcPct val="0"/>
              </a:spcBef>
              <a:buNone/>
              <a:defRPr sz="62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00FF"/>
                </a:solidFill>
                <a:cs typeface="Arial"/>
              </a:rPr>
              <a:t>Xenobiotic Liver </a:t>
            </a:r>
            <a:r>
              <a:rPr lang="en-US" sz="4000" b="1" dirty="0" smtClean="0">
                <a:solidFill>
                  <a:srgbClr val="0000FF"/>
                </a:solidFill>
                <a:cs typeface="Arial"/>
              </a:rPr>
              <a:t>Injury (DILI)</a:t>
            </a:r>
            <a:endParaRPr lang="en-US" sz="4000" b="1" dirty="0">
              <a:solidFill>
                <a:srgbClr val="0000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901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Hepatitis, Fibrosis, and Cirrhosis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Hepatitis virus infects hepatocytes</a:t>
            </a:r>
          </a:p>
          <a:p>
            <a:r>
              <a:rPr lang="en-US" dirty="0" smtClean="0"/>
              <a:t>Immune response causes chronic inflammation </a:t>
            </a:r>
          </a:p>
          <a:p>
            <a:r>
              <a:rPr lang="en-US" dirty="0" smtClean="0"/>
              <a:t>Tissue suffers long-term damage, including: </a:t>
            </a:r>
          </a:p>
          <a:p>
            <a:pPr lvl="1"/>
            <a:r>
              <a:rPr lang="en-US" b="1" dirty="0" smtClean="0"/>
              <a:t>Fibrosis</a:t>
            </a:r>
            <a:r>
              <a:rPr lang="en-US" dirty="0" smtClean="0"/>
              <a:t>: abnormal deposition of matrix</a:t>
            </a:r>
          </a:p>
          <a:p>
            <a:pPr lvl="1"/>
            <a:r>
              <a:rPr lang="en-US" b="1" dirty="0" smtClean="0"/>
              <a:t>Cirrhosis</a:t>
            </a:r>
            <a:r>
              <a:rPr lang="en-US" dirty="0" smtClean="0"/>
              <a:t>: fibrous scarring of the liver, with reduced liver function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8511" y="3048000"/>
            <a:ext cx="375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Source: librepathology.org</a:t>
            </a:r>
            <a:endParaRPr lang="en-US" i="0" dirty="0"/>
          </a:p>
        </p:txBody>
      </p:sp>
      <p:pic>
        <p:nvPicPr>
          <p:cNvPr id="3074" name="Picture 2" descr="Hepatitis B virus. Metavir activity index 3 {PMN 2 LN 2]. Metavir fibrosis stage 4 (advanced fibrosis/cirrhosis)."/>
          <p:cNvPicPr>
            <a:picLocks noGrp="1" noChangeAspect="1" noChangeArrowheads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2669"/>
          <a:stretch/>
        </p:blipFill>
        <p:spPr bwMode="auto">
          <a:xfrm>
            <a:off x="4572000" y="3505200"/>
            <a:ext cx="4572000" cy="26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epatitis B virus. Metavir activity index 3 {PMN 2 LN 2]. Metavir fibrosis stage 4 (advanced fibrosis/cirrhosis)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0" b="33594"/>
          <a:stretch/>
        </p:blipFill>
        <p:spPr bwMode="auto">
          <a:xfrm>
            <a:off x="4572000" y="990600"/>
            <a:ext cx="4572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572000" y="998821"/>
            <a:ext cx="4572000" cy="5118759"/>
            <a:chOff x="9448800" y="971448"/>
            <a:chExt cx="4572000" cy="5118759"/>
          </a:xfrm>
        </p:grpSpPr>
        <p:pic>
          <p:nvPicPr>
            <p:cNvPr id="3078" name="Picture 6" descr="File:Cirrhosis high mag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08"/>
            <a:stretch/>
          </p:blipFill>
          <p:spPr bwMode="auto">
            <a:xfrm>
              <a:off x="9448800" y="3455591"/>
              <a:ext cx="4572000" cy="2634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://www.meddean.luc.edu/lumen/MedEd/orfpath/images/fig79x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70"/>
            <a:stretch/>
          </p:blipFill>
          <p:spPr bwMode="auto">
            <a:xfrm>
              <a:off x="9448800" y="971448"/>
              <a:ext cx="4572000" cy="2501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728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cancer in the liver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Chronic inflammation and cirrhosis (scarring) can lead to mutational changes in hepatocytes </a:t>
            </a:r>
          </a:p>
          <a:p>
            <a:r>
              <a:rPr lang="en-US" dirty="0" smtClean="0"/>
              <a:t>Mutated hepatocytes </a:t>
            </a:r>
            <a:r>
              <a:rPr lang="en-US" dirty="0" err="1" smtClean="0"/>
              <a:t>overproliferate</a:t>
            </a:r>
            <a:r>
              <a:rPr lang="en-US" dirty="0" smtClean="0"/>
              <a:t> to form </a:t>
            </a:r>
            <a:r>
              <a:rPr lang="en-US" b="1" dirty="0" smtClean="0"/>
              <a:t>hepatocellular carcinoma</a:t>
            </a:r>
            <a:r>
              <a:rPr lang="en-US" dirty="0" smtClean="0"/>
              <a:t> (HCC)</a:t>
            </a:r>
          </a:p>
          <a:p>
            <a:pPr lvl="1"/>
            <a:r>
              <a:rPr lang="en-US" dirty="0" smtClean="0"/>
              <a:t>Some well-differentiated tumors try to recapitulate liver microanatomy </a:t>
            </a:r>
          </a:p>
          <a:p>
            <a:pPr lvl="1"/>
            <a:r>
              <a:rPr lang="en-US" dirty="0" smtClean="0"/>
              <a:t>Less differentiated tumors lose the structure, are poorly vascularized, and develop large necrotic regions.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978511" y="4069181"/>
            <a:ext cx="375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Source: librepathology.org</a:t>
            </a:r>
            <a:endParaRPr lang="en-US" i="0" dirty="0"/>
          </a:p>
        </p:txBody>
      </p:sp>
      <p:pic>
        <p:nvPicPr>
          <p:cNvPr id="1030" name="Picture 6" descr="File:Hepatocellular carcinoma 2.jpg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01785"/>
            <a:ext cx="4572000" cy="306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Metastases in the liver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liver is “downstream” of many major organs, particularly the colon and pancreas.</a:t>
            </a:r>
          </a:p>
          <a:p>
            <a:r>
              <a:rPr lang="en-US" dirty="0" smtClean="0"/>
              <a:t>Several major cancers metastasize to the liver:</a:t>
            </a:r>
          </a:p>
          <a:p>
            <a:pPr lvl="1"/>
            <a:r>
              <a:rPr lang="en-US" dirty="0" smtClean="0"/>
              <a:t>Circulating cancer cell(s) </a:t>
            </a:r>
            <a:r>
              <a:rPr lang="en-US" dirty="0" err="1" smtClean="0"/>
              <a:t>extravasate</a:t>
            </a:r>
            <a:r>
              <a:rPr lang="en-US" dirty="0" smtClean="0"/>
              <a:t> and lodge in the liver</a:t>
            </a:r>
          </a:p>
          <a:p>
            <a:pPr lvl="1"/>
            <a:r>
              <a:rPr lang="en-US" dirty="0" smtClean="0"/>
              <a:t>Small focal growths</a:t>
            </a:r>
          </a:p>
          <a:p>
            <a:pPr lvl="1"/>
            <a:r>
              <a:rPr lang="en-US" dirty="0" smtClean="0"/>
              <a:t>Disruption of surrounding tissues</a:t>
            </a:r>
          </a:p>
          <a:p>
            <a:r>
              <a:rPr lang="en-US" dirty="0" smtClean="0"/>
              <a:t>Major types:</a:t>
            </a:r>
          </a:p>
          <a:p>
            <a:pPr lvl="1"/>
            <a:r>
              <a:rPr lang="en-US" dirty="0" smtClean="0"/>
              <a:t>Colon</a:t>
            </a:r>
          </a:p>
          <a:p>
            <a:pPr lvl="1"/>
            <a:r>
              <a:rPr lang="en-US" dirty="0" smtClean="0"/>
              <a:t>Breast</a:t>
            </a:r>
          </a:p>
          <a:p>
            <a:pPr lvl="1"/>
            <a:r>
              <a:rPr lang="en-US" dirty="0" smtClean="0"/>
              <a:t>Pancreatic adenocarcinoma</a:t>
            </a:r>
          </a:p>
          <a:p>
            <a:pPr lvl="1"/>
            <a:r>
              <a:rPr lang="en-US" dirty="0" smtClean="0"/>
              <a:t>Gastric adenocarcinoma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4" name="Picture 4" descr="File:Secondary tumor deposits in the liver from a primary cancer of the pancreas.jpg"/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09835"/>
            <a:ext cx="4572000" cy="309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78511" y="4101646"/>
            <a:ext cx="375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Source: librepathology.org</a:t>
            </a:r>
            <a:endParaRPr lang="en-US" i="0" dirty="0"/>
          </a:p>
        </p:txBody>
      </p:sp>
      <p:pic>
        <p:nvPicPr>
          <p:cNvPr id="2050" name="Picture 2" descr="https://upload.wikimedia.org/wikipedia/commons/3/3a/Adenocarcinoma_liver_metastasi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3" b="30307"/>
          <a:stretch/>
        </p:blipFill>
        <p:spPr bwMode="auto">
          <a:xfrm>
            <a:off x="4572000" y="4572000"/>
            <a:ext cx="457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8"/>
          <p:cNvGrpSpPr>
            <a:grpSpLocks noChangeAspect="1"/>
          </p:cNvGrpSpPr>
          <p:nvPr/>
        </p:nvGrpSpPr>
        <p:grpSpPr>
          <a:xfrm>
            <a:off x="5207723" y="923925"/>
            <a:ext cx="3300553" cy="5212080"/>
            <a:chOff x="12506325" y="2512258"/>
            <a:chExt cx="3474720" cy="5487117"/>
          </a:xfrm>
        </p:grpSpPr>
        <p:pic>
          <p:nvPicPr>
            <p:cNvPr id="8" name="Picture 2" descr="http://www.hopkinsmedicine.org/liver_tumor_center/images/Metastatic_Colon_Cance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2"/>
            <a:stretch/>
          </p:blipFill>
          <p:spPr bwMode="auto">
            <a:xfrm>
              <a:off x="12506325" y="2512258"/>
              <a:ext cx="3474720" cy="5443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2506325" y="7660821"/>
              <a:ext cx="2162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2"/>
                  </a:solidFill>
                </a:rPr>
                <a:t>Hopkinsmedicine.org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6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914400"/>
          <a:ext cx="8686800" cy="4952997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419313686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710145392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xmlns="" val="2390120918"/>
                    </a:ext>
                  </a:extLst>
                </a:gridCol>
              </a:tblGrid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3:00-3:20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Macklin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Primer: Liver microanatomy and biology for modelers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01229347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3:20-3:40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Glazier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Sensitivity analysis of toxicity of acetaminophen in a multiscale liver sinusoid simulation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43598932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3:40-4:00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Sparks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/>
                        <a:t>Biomechanical modeling of tissue perfusion in </a:t>
                      </a:r>
                      <a:r>
                        <a:rPr lang="en-US" sz="1800" dirty="0" err="1" smtClean="0"/>
                        <a:t>decellularized</a:t>
                      </a:r>
                      <a:r>
                        <a:rPr lang="en-US" sz="1800" dirty="0" smtClean="0"/>
                        <a:t> and native liver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85416955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4:00-4:20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Macklin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Agent-based simulation of colon cancer metastases in large liver tissues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86366901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4:20-4:40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Frieboes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Modeling and calibration of cancer drug response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7767827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4:40-5:00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Mumenthaler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High-throughput image-based experiments to drive cancer model development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75640416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5:00-5:30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Discussion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2885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49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384175"/>
            <a:ext cx="9144000" cy="3200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chemeClr val="tx1"/>
                </a:solidFill>
              </a:rPr>
              <a:t>MS10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en-US" sz="4800" b="1" dirty="0" smtClean="0">
                <a:solidFill>
                  <a:srgbClr val="7D110C"/>
                </a:solidFill>
              </a:rPr>
              <a:t>Primer: Liver </a:t>
            </a:r>
            <a:r>
              <a:rPr lang="en-US" sz="4800" b="1" dirty="0">
                <a:solidFill>
                  <a:srgbClr val="7D110C"/>
                </a:solidFill>
              </a:rPr>
              <a:t>microanatomy and biology for modelers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971800" y="5442820"/>
            <a:ext cx="3200400" cy="54927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 smtClean="0"/>
              <a:t>July 17, 2017</a:t>
            </a:r>
            <a:endParaRPr lang="en-US" b="1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 bwMode="auto">
          <a:xfrm>
            <a:off x="685800" y="3587032"/>
            <a:ext cx="77724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07" charset="-128"/>
              </a:defRPr>
            </a:lvl1pPr>
            <a:lvl2pPr marL="574675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58838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143000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4271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i="0" kern="0" dirty="0" smtClean="0"/>
              <a:t>James A. Glazier</a:t>
            </a:r>
          </a:p>
          <a:p>
            <a:pPr marL="0" indent="0">
              <a:buFontTx/>
              <a:buNone/>
            </a:pPr>
            <a:r>
              <a:rPr lang="en-US" i="0" kern="0" dirty="0" smtClean="0"/>
              <a:t>Jessica L. Sparks</a:t>
            </a:r>
          </a:p>
          <a:p>
            <a:pPr marL="0" indent="0">
              <a:buFontTx/>
              <a:buNone/>
            </a:pPr>
            <a:r>
              <a:rPr lang="en-US" i="0" kern="0" dirty="0" smtClean="0"/>
              <a:t>Paul Macklin</a:t>
            </a:r>
          </a:p>
          <a:p>
            <a:pPr marL="0" indent="0">
              <a:buFontTx/>
              <a:buNone/>
            </a:pPr>
            <a:r>
              <a:rPr lang="en-US" i="0" kern="0" dirty="0" smtClean="0"/>
              <a:t>Hermann B. </a:t>
            </a:r>
            <a:r>
              <a:rPr lang="en-US" i="0" kern="0" dirty="0" err="1" smtClean="0"/>
              <a:t>Frieboes</a:t>
            </a:r>
            <a:endParaRPr lang="en-US" i="0" kern="0" dirty="0"/>
          </a:p>
          <a:p>
            <a:pPr marL="0" indent="0">
              <a:buFontTx/>
              <a:buNone/>
            </a:pPr>
            <a:r>
              <a:rPr lang="en-US" i="0" kern="0" dirty="0" smtClean="0"/>
              <a:t>Shannon M. </a:t>
            </a:r>
            <a:r>
              <a:rPr lang="en-US" i="0" kern="0" dirty="0" err="1" smtClean="0"/>
              <a:t>Mumenthaler</a:t>
            </a:r>
            <a:endParaRPr lang="en-US" i="0" kern="0" dirty="0" smtClean="0"/>
          </a:p>
          <a:p>
            <a:pPr marL="0" indent="0">
              <a:buFontTx/>
              <a:buNone/>
            </a:pPr>
            <a:endParaRPr lang="en-US" i="0" kern="0" dirty="0" smtClean="0"/>
          </a:p>
          <a:p>
            <a:pPr marL="0" indent="0" algn="r">
              <a:buFontTx/>
              <a:buNone/>
            </a:pPr>
            <a:r>
              <a:rPr lang="en-US" i="0" kern="0" dirty="0" smtClean="0"/>
              <a:t>Indiana University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Miami University (Ohio)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Indiana University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University of Louisville</a:t>
            </a:r>
          </a:p>
          <a:p>
            <a:pPr marL="0" indent="0" algn="r">
              <a:buFontTx/>
              <a:buNone/>
            </a:pPr>
            <a:r>
              <a:rPr lang="en-US" i="0" kern="0" dirty="0" smtClean="0"/>
              <a:t>University of Southern California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14468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Anatomy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4191000" cy="1828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liver is the largest gland in the body and weighs approximately 3lbs</a:t>
            </a:r>
          </a:p>
          <a:p>
            <a:r>
              <a:rPr lang="en-US" dirty="0" smtClean="0"/>
              <a:t>It </a:t>
            </a:r>
            <a:r>
              <a:rPr lang="en-US" dirty="0"/>
              <a:t>receives oxygen- and nutrient-rich blood from hepatic artery and portal vein, </a:t>
            </a:r>
            <a:r>
              <a:rPr lang="en-US" dirty="0" smtClean="0"/>
              <a:t>respectively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"/>
          <a:stretch/>
        </p:blipFill>
        <p:spPr>
          <a:xfrm>
            <a:off x="4572000" y="1388366"/>
            <a:ext cx="4443571" cy="402183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0" y="3048000"/>
            <a:ext cx="4191000" cy="186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07" charset="-128"/>
              </a:defRPr>
            </a:lvl1pPr>
            <a:lvl2pPr marL="574675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58838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143000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4271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i="0" kern="0" dirty="0" smtClean="0"/>
          </a:p>
          <a:p>
            <a:r>
              <a:rPr lang="en-US" i="0" kern="0" dirty="0" smtClean="0"/>
              <a:t>It is comprised of 4 lobes of unequal sizes: </a:t>
            </a:r>
            <a:r>
              <a:rPr lang="en-US" i="1" kern="0" dirty="0" smtClean="0"/>
              <a:t>right, left, caudate, quadrate</a:t>
            </a:r>
          </a:p>
          <a:p>
            <a:r>
              <a:rPr lang="en-US" i="0" kern="0" dirty="0" smtClean="0"/>
              <a:t>Liver functions: detoxification, production of bile needed for digestion, metabolism (e.g. lipid, drugs), hormone production</a:t>
            </a:r>
          </a:p>
          <a:p>
            <a:pPr marL="0" indent="0">
              <a:buNone/>
            </a:pPr>
            <a:endParaRPr lang="en-US" i="0" kern="0" dirty="0" smtClean="0"/>
          </a:p>
          <a:p>
            <a:pPr lvl="1"/>
            <a:endParaRPr lang="en-US" i="0" kern="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52600"/>
            <a:ext cx="47296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Structure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Primary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metabolizing organ of the body and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first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line of defense against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toxins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Live composed of millions of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lobules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Blood enters at Portal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Triads 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and Leaves at Central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Vein</a:t>
            </a:r>
            <a:endParaRPr lang="en-US" sz="1800" b="1" dirty="0" smtClean="0">
              <a:solidFill>
                <a:srgbClr val="0000FF"/>
              </a:solidFill>
              <a:latin typeface="Calibri"/>
            </a:endParaRP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Lobules composed or repeating triangular modules in which sinusoids take blood from Portal Triad to 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Sinusoids are capillary-like structures composed of endothelial cells surrounded by hepatocytes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</a:t>
            </a:r>
            <a:r>
              <a:rPr lang="en-US" sz="1800" dirty="0">
                <a:solidFill>
                  <a:srgbClr val="0000FF"/>
                </a:solidFill>
                <a:latin typeface="Calibri"/>
              </a:rPr>
              <a:t>Lobule</a:t>
            </a:r>
            <a:r>
              <a:rPr lang="en-US" sz="1800" baseline="30000" dirty="0">
                <a:solidFill>
                  <a:srgbClr val="0000FF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Sinusoid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1600" y="1311099"/>
            <a:ext cx="3255200" cy="478490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64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Structure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Primary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metabolizing organ of the body and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first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line of defense against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toxins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Live composed of millions of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lobules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Blood enters at Portal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Triads </a:t>
            </a:r>
            <a:r>
              <a:rPr lang="en-US" sz="1800" dirty="0">
                <a:solidFill>
                  <a:prstClr val="black"/>
                </a:solidFill>
                <a:latin typeface="Calibri"/>
              </a:rPr>
              <a:t>and Leaves at Central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Vein</a:t>
            </a:r>
            <a:endParaRPr lang="en-US" sz="1800" b="1" dirty="0" smtClean="0">
              <a:solidFill>
                <a:srgbClr val="0000FF"/>
              </a:solidFill>
              <a:latin typeface="Calibri"/>
            </a:endParaRP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Lobules composed or repeating triangular modules in which sinusoids take blood from Portal Triad to 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Sinusoids are capillary-like structures composed of endothelial cells surrounded by hepatocytes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</a:t>
            </a:r>
            <a:r>
              <a:rPr lang="en-US" sz="1800" dirty="0">
                <a:solidFill>
                  <a:srgbClr val="0000FF"/>
                </a:solidFill>
                <a:latin typeface="Calibri"/>
              </a:rPr>
              <a:t>Lobule</a:t>
            </a:r>
            <a:r>
              <a:rPr lang="en-US" sz="1800" baseline="30000" dirty="0">
                <a:solidFill>
                  <a:srgbClr val="0000FF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Sinusoid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096000" y="783418"/>
            <a:ext cx="2943240" cy="3139858"/>
            <a:chOff x="6019800" y="982057"/>
            <a:chExt cx="2943240" cy="3139858"/>
          </a:xfrm>
        </p:grpSpPr>
        <p:pic>
          <p:nvPicPr>
            <p:cNvPr id="3074" name="Picture 2" descr="Adult Liver sinusoid struct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982057"/>
              <a:ext cx="2943240" cy="2567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019800" y="3544834"/>
              <a:ext cx="2943240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prstClr val="black"/>
                  </a:solidFill>
                </a:rPr>
                <a:t>https://embryology.med.unsw.edu.au/embryology/index.php/Gastrointestinal_Tract_-_Liver_Histology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31600" y="4058255"/>
            <a:ext cx="3627950" cy="2392211"/>
            <a:chOff x="5431600" y="3962400"/>
            <a:chExt cx="3627950" cy="2392211"/>
          </a:xfrm>
        </p:grpSpPr>
        <p:pic>
          <p:nvPicPr>
            <p:cNvPr id="3076" name="Picture 4" descr="Image result for endothelial cells sinusoids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52" r="4740" b="21842"/>
            <a:stretch/>
          </p:blipFill>
          <p:spPr bwMode="auto">
            <a:xfrm>
              <a:off x="5431600" y="3962400"/>
              <a:ext cx="3627950" cy="1910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431600" y="5824561"/>
              <a:ext cx="3605076" cy="530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</a:rPr>
                <a:t>https://www.slideshare.net/katemilani7/veins-arteries-online</a:t>
              </a:r>
            </a:p>
          </p:txBody>
        </p:sp>
      </p:grpSp>
      <p:sp>
        <p:nvSpPr>
          <p:cNvPr id="4" name="Down Arrow 3"/>
          <p:cNvSpPr/>
          <p:nvPr/>
        </p:nvSpPr>
        <p:spPr>
          <a:xfrm>
            <a:off x="6810058" y="1281158"/>
            <a:ext cx="152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flipV="1">
            <a:off x="7010400" y="1281158"/>
            <a:ext cx="152400" cy="4572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181600" y="1371600"/>
            <a:ext cx="16284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4400" y="1378226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Transport from plasma to and from Hepatocytes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7545073" y="2504643"/>
            <a:ext cx="152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32185" y="2474075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Transport from Hepatocytes to bile canaliculi</a:t>
            </a:r>
            <a:endParaRPr lang="en-US" sz="1100" b="1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867400" y="2733242"/>
            <a:ext cx="16284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7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Structure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Primary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metabolizing organ of the body and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first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line of defense against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toxins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Live composed of millions of lobules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Blood enters at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Portal Triads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and Leaves at 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Lobules composed or repeating triangular modules in which sinusoids take blood from Portal Triad to 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Sinusoids are capillary-like structures composed of endothelial cells surrounded by hepatocytes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Lobule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Sinusoid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52439" y="3777004"/>
            <a:ext cx="23527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050213" y="3981422"/>
            <a:ext cx="23527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2612" y="3228566"/>
            <a:ext cx="23527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778631" y="3996965"/>
            <a:ext cx="961534" cy="1725105"/>
          </a:xfrm>
          <a:custGeom>
            <a:avLst/>
            <a:gdLst>
              <a:gd name="connsiteX0" fmla="*/ 961534 w 961534"/>
              <a:gd name="connsiteY0" fmla="*/ 1725105 h 1725105"/>
              <a:gd name="connsiteX1" fmla="*/ 867266 w 961534"/>
              <a:gd name="connsiteY1" fmla="*/ 1517715 h 1725105"/>
              <a:gd name="connsiteX2" fmla="*/ 518474 w 961534"/>
              <a:gd name="connsiteY2" fmla="*/ 1291472 h 1725105"/>
              <a:gd name="connsiteX3" fmla="*/ 263950 w 961534"/>
              <a:gd name="connsiteY3" fmla="*/ 829559 h 1725105"/>
              <a:gd name="connsiteX4" fmla="*/ 0 w 961534"/>
              <a:gd name="connsiteY4" fmla="*/ 0 h 172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534" h="1725105">
                <a:moveTo>
                  <a:pt x="961534" y="1725105"/>
                </a:moveTo>
                <a:cubicBezTo>
                  <a:pt x="951321" y="1657546"/>
                  <a:pt x="941109" y="1589987"/>
                  <a:pt x="867266" y="1517715"/>
                </a:cubicBezTo>
                <a:cubicBezTo>
                  <a:pt x="793423" y="1445443"/>
                  <a:pt x="619027" y="1406165"/>
                  <a:pt x="518474" y="1291472"/>
                </a:cubicBezTo>
                <a:cubicBezTo>
                  <a:pt x="417921" y="1176779"/>
                  <a:pt x="350362" y="1044804"/>
                  <a:pt x="263950" y="829559"/>
                </a:cubicBezTo>
                <a:cubicBezTo>
                  <a:pt x="177538" y="614314"/>
                  <a:pt x="88769" y="307157"/>
                  <a:pt x="0" y="0"/>
                </a:cubicBezTo>
              </a:path>
            </a:pathLst>
          </a:custGeom>
          <a:noFill/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cxnSp>
        <p:nvCxnSpPr>
          <p:cNvPr id="13" name="Curved Connector 12"/>
          <p:cNvCxnSpPr>
            <a:stCxn id="11" idx="0"/>
            <a:endCxn id="11" idx="0"/>
          </p:cNvCxnSpPr>
          <p:nvPr/>
        </p:nvCxnSpPr>
        <p:spPr>
          <a:xfrm>
            <a:off x="6740165" y="5722070"/>
            <a:ext cx="12700" cy="12700"/>
          </a:xfrm>
          <a:prstGeom prst="curved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6674131" y="4176074"/>
            <a:ext cx="461960" cy="1527142"/>
          </a:xfrm>
          <a:custGeom>
            <a:avLst/>
            <a:gdLst>
              <a:gd name="connsiteX0" fmla="*/ 75461 w 461960"/>
              <a:gd name="connsiteY0" fmla="*/ 1527142 h 1527142"/>
              <a:gd name="connsiteX1" fmla="*/ 46 w 461960"/>
              <a:gd name="connsiteY1" fmla="*/ 1300899 h 1527142"/>
              <a:gd name="connsiteX2" fmla="*/ 84888 w 461960"/>
              <a:gd name="connsiteY2" fmla="*/ 1140644 h 1527142"/>
              <a:gd name="connsiteX3" fmla="*/ 226290 w 461960"/>
              <a:gd name="connsiteY3" fmla="*/ 923827 h 1527142"/>
              <a:gd name="connsiteX4" fmla="*/ 311131 w 461960"/>
              <a:gd name="connsiteY4" fmla="*/ 838986 h 1527142"/>
              <a:gd name="connsiteX5" fmla="*/ 395972 w 461960"/>
              <a:gd name="connsiteY5" fmla="*/ 537328 h 1527142"/>
              <a:gd name="connsiteX6" fmla="*/ 414826 w 461960"/>
              <a:gd name="connsiteY6" fmla="*/ 273378 h 1527142"/>
              <a:gd name="connsiteX7" fmla="*/ 461960 w 461960"/>
              <a:gd name="connsiteY7" fmla="*/ 0 h 152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960" h="1527142">
                <a:moveTo>
                  <a:pt x="75461" y="1527142"/>
                </a:moveTo>
                <a:cubicBezTo>
                  <a:pt x="36968" y="1446228"/>
                  <a:pt x="-1525" y="1365315"/>
                  <a:pt x="46" y="1300899"/>
                </a:cubicBezTo>
                <a:cubicBezTo>
                  <a:pt x="1617" y="1236483"/>
                  <a:pt x="47181" y="1203489"/>
                  <a:pt x="84888" y="1140644"/>
                </a:cubicBezTo>
                <a:cubicBezTo>
                  <a:pt x="122595" y="1077799"/>
                  <a:pt x="188583" y="974103"/>
                  <a:pt x="226290" y="923827"/>
                </a:cubicBezTo>
                <a:cubicBezTo>
                  <a:pt x="263997" y="873551"/>
                  <a:pt x="282851" y="903402"/>
                  <a:pt x="311131" y="838986"/>
                </a:cubicBezTo>
                <a:cubicBezTo>
                  <a:pt x="339411" y="774570"/>
                  <a:pt x="378690" y="631596"/>
                  <a:pt x="395972" y="537328"/>
                </a:cubicBezTo>
                <a:cubicBezTo>
                  <a:pt x="413255" y="443060"/>
                  <a:pt x="403828" y="362933"/>
                  <a:pt x="414826" y="273378"/>
                </a:cubicBezTo>
                <a:cubicBezTo>
                  <a:pt x="425824" y="183823"/>
                  <a:pt x="443892" y="91911"/>
                  <a:pt x="461960" y="0"/>
                </a:cubicBezTo>
              </a:path>
            </a:pathLst>
          </a:custGeom>
          <a:noFill/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6742692" y="3412503"/>
            <a:ext cx="1336079" cy="2262433"/>
          </a:xfrm>
          <a:custGeom>
            <a:avLst/>
            <a:gdLst>
              <a:gd name="connsiteX0" fmla="*/ 6900 w 1336079"/>
              <a:gd name="connsiteY0" fmla="*/ 2262433 h 2262433"/>
              <a:gd name="connsiteX1" fmla="*/ 35180 w 1336079"/>
              <a:gd name="connsiteY1" fmla="*/ 2121031 h 2262433"/>
              <a:gd name="connsiteX2" fmla="*/ 280277 w 1336079"/>
              <a:gd name="connsiteY2" fmla="*/ 2007909 h 2262433"/>
              <a:gd name="connsiteX3" fmla="*/ 676203 w 1336079"/>
              <a:gd name="connsiteY3" fmla="*/ 1706252 h 2262433"/>
              <a:gd name="connsiteX4" fmla="*/ 855312 w 1336079"/>
              <a:gd name="connsiteY4" fmla="*/ 1348033 h 2262433"/>
              <a:gd name="connsiteX5" fmla="*/ 1090982 w 1336079"/>
              <a:gd name="connsiteY5" fmla="*/ 848412 h 2262433"/>
              <a:gd name="connsiteX6" fmla="*/ 1204104 w 1336079"/>
              <a:gd name="connsiteY6" fmla="*/ 490194 h 2262433"/>
              <a:gd name="connsiteX7" fmla="*/ 1336079 w 1336079"/>
              <a:gd name="connsiteY7" fmla="*/ 0 h 226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079" h="2262433">
                <a:moveTo>
                  <a:pt x="6900" y="2262433"/>
                </a:moveTo>
                <a:cubicBezTo>
                  <a:pt x="-1742" y="2212942"/>
                  <a:pt x="-10383" y="2163452"/>
                  <a:pt x="35180" y="2121031"/>
                </a:cubicBezTo>
                <a:cubicBezTo>
                  <a:pt x="80743" y="2078610"/>
                  <a:pt x="173440" y="2077039"/>
                  <a:pt x="280277" y="2007909"/>
                </a:cubicBezTo>
                <a:cubicBezTo>
                  <a:pt x="387114" y="1938779"/>
                  <a:pt x="580364" y="1816231"/>
                  <a:pt x="676203" y="1706252"/>
                </a:cubicBezTo>
                <a:cubicBezTo>
                  <a:pt x="772042" y="1596273"/>
                  <a:pt x="786182" y="1491006"/>
                  <a:pt x="855312" y="1348033"/>
                </a:cubicBezTo>
                <a:cubicBezTo>
                  <a:pt x="924442" y="1205060"/>
                  <a:pt x="1032850" y="991385"/>
                  <a:pt x="1090982" y="848412"/>
                </a:cubicBezTo>
                <a:cubicBezTo>
                  <a:pt x="1149114" y="705439"/>
                  <a:pt x="1163255" y="631596"/>
                  <a:pt x="1204104" y="490194"/>
                </a:cubicBezTo>
                <a:cubicBezTo>
                  <a:pt x="1244953" y="348792"/>
                  <a:pt x="1290516" y="174396"/>
                  <a:pt x="1336079" y="0"/>
                </a:cubicBezTo>
              </a:path>
            </a:pathLst>
          </a:custGeom>
          <a:noFill/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33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Structure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Primary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metabolizing organ of the body and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first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line of defense against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toxins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Live composed of millions of lobules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Blood enters at Portal Triads and Leaves at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Lobules composed or repeating triangular modules in which sinusoids take blood from Portal Triad to 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Sinusoids are capillary-like structures composed of endothelial cells surrounded by hepatocytes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Lobule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Sinusoid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789805" y="2999966"/>
            <a:ext cx="23527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15200" y="1334442"/>
            <a:ext cx="23527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928701" y="1480008"/>
            <a:ext cx="443060" cy="1517716"/>
          </a:xfrm>
          <a:custGeom>
            <a:avLst/>
            <a:gdLst>
              <a:gd name="connsiteX0" fmla="*/ 0 w 443060"/>
              <a:gd name="connsiteY0" fmla="*/ 1517716 h 1517716"/>
              <a:gd name="connsiteX1" fmla="*/ 103695 w 443060"/>
              <a:gd name="connsiteY1" fmla="*/ 565608 h 1517716"/>
              <a:gd name="connsiteX2" fmla="*/ 169683 w 443060"/>
              <a:gd name="connsiteY2" fmla="*/ 282804 h 1517716"/>
              <a:gd name="connsiteX3" fmla="*/ 320511 w 443060"/>
              <a:gd name="connsiteY3" fmla="*/ 94268 h 1517716"/>
              <a:gd name="connsiteX4" fmla="*/ 443060 w 443060"/>
              <a:gd name="connsiteY4" fmla="*/ 0 h 151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060" h="1517716">
                <a:moveTo>
                  <a:pt x="0" y="1517716"/>
                </a:moveTo>
                <a:cubicBezTo>
                  <a:pt x="37707" y="1144571"/>
                  <a:pt x="75415" y="771427"/>
                  <a:pt x="103695" y="565608"/>
                </a:cubicBezTo>
                <a:cubicBezTo>
                  <a:pt x="131975" y="359789"/>
                  <a:pt x="133547" y="361361"/>
                  <a:pt x="169683" y="282804"/>
                </a:cubicBezTo>
                <a:cubicBezTo>
                  <a:pt x="205819" y="204247"/>
                  <a:pt x="274948" y="141402"/>
                  <a:pt x="320511" y="94268"/>
                </a:cubicBezTo>
                <a:cubicBezTo>
                  <a:pt x="366074" y="47134"/>
                  <a:pt x="404567" y="23567"/>
                  <a:pt x="443060" y="0"/>
                </a:cubicBezTo>
              </a:path>
            </a:pathLst>
          </a:custGeom>
          <a:noFill/>
          <a:ln w="889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t="16139" r="43776" b="2575"/>
          <a:stretch/>
        </p:blipFill>
        <p:spPr bwMode="auto">
          <a:xfrm>
            <a:off x="5431600" y="1311099"/>
            <a:ext cx="3016388" cy="460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0" y="-12349"/>
            <a:ext cx="9144000" cy="990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3333FF"/>
                </a:solidFill>
              </a:rPr>
              <a:t>Liver </a:t>
            </a:r>
            <a:r>
              <a:rPr lang="en-US" sz="4800" b="1" dirty="0" smtClean="0">
                <a:solidFill>
                  <a:srgbClr val="3333FF"/>
                </a:solidFill>
              </a:rPr>
              <a:t>Structure and Function</a:t>
            </a:r>
            <a:endParaRPr lang="en-US" sz="4800" b="1" dirty="0">
              <a:solidFill>
                <a:srgbClr val="3333FF"/>
              </a:solidFill>
            </a:endParaRPr>
          </a:p>
        </p:txBody>
      </p:sp>
      <p:pic>
        <p:nvPicPr>
          <p:cNvPr id="5" name="Picture 3" descr="Biocomplex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76" y="6264276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dblackblock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9826"/>
            <a:ext cx="4841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838201"/>
            <a:ext cx="49310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Primary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metabolizing organ of the body and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first </a:t>
            </a:r>
            <a:r>
              <a:rPr lang="en-US" sz="1800" i="0" dirty="0">
                <a:solidFill>
                  <a:prstClr val="black"/>
                </a:solidFill>
                <a:latin typeface="Calibri"/>
              </a:rPr>
              <a:t>line of defense against </a:t>
            </a:r>
            <a:r>
              <a:rPr lang="en-US" sz="1800" i="0" dirty="0" smtClean="0">
                <a:solidFill>
                  <a:prstClr val="black"/>
                </a:solidFill>
                <a:latin typeface="Calibri"/>
              </a:rPr>
              <a:t>toxins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Live composed of millions of lobules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Blood enters at Portal Triad and Leaves at 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Lobules composed or repeating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</a:rPr>
              <a:t>triangular modules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in which sinusoids take blood from Portal Triad to Central Vein</a:t>
            </a:r>
          </a:p>
          <a:p>
            <a:pPr marL="285736" indent="-285736" defTabSz="914353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Sinusoids are capillary-like structures composed of endothelial cells surrounded by hepatocytes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800" y="5715000"/>
            <a:ext cx="48072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Human Microscopic Anatomy: An Atlas for Students of Medicine and Biology, R. V. Krstic, Springer-</a:t>
            </a:r>
            <a:r>
              <a:rPr lang="en-US" sz="1400" i="0" dirty="0" err="1">
                <a:solidFill>
                  <a:prstClr val="black"/>
                </a:solidFill>
                <a:latin typeface="Calibri"/>
              </a:rPr>
              <a:t>Verlag</a:t>
            </a:r>
            <a:r>
              <a:rPr lang="en-US" sz="1400" i="0" dirty="0">
                <a:solidFill>
                  <a:prstClr val="black"/>
                </a:solidFill>
                <a:latin typeface="Calibri"/>
              </a:rPr>
              <a:t>, 1991 (ISBN 978-3-540-53666-6).</a:t>
            </a:r>
          </a:p>
          <a:p>
            <a:pPr marL="342882" indent="-234938" defTabSz="91435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</a:rPr>
              <a:t>http://biology.about.com/library/organs/bldigestliver.htm</a:t>
            </a:r>
          </a:p>
        </p:txBody>
      </p:sp>
      <p:pic>
        <p:nvPicPr>
          <p:cNvPr id="8194" name="Picture 2" descr="http://0.tqn.com/d/biology/1/0/B/3/sinusoid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2" y="4202906"/>
            <a:ext cx="3810000" cy="113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1600" y="896156"/>
            <a:ext cx="146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Lobule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672" y="3833574"/>
            <a:ext cx="17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Liver Sinusoid</a:t>
            </a:r>
            <a:r>
              <a:rPr lang="en-US" sz="1800" baseline="30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9873" y="6450466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 err="1">
                <a:solidFill>
                  <a:prstClr val="black"/>
                </a:solidFill>
                <a:latin typeface="Calibri"/>
              </a:rPr>
              <a:t>Sluka</a:t>
            </a:r>
            <a:endParaRPr lang="en-US" sz="1800" i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835192" y="3157979"/>
            <a:ext cx="1244338" cy="999242"/>
          </a:xfrm>
          <a:custGeom>
            <a:avLst/>
            <a:gdLst>
              <a:gd name="connsiteX0" fmla="*/ 0 w 1244338"/>
              <a:gd name="connsiteY0" fmla="*/ 697584 h 999242"/>
              <a:gd name="connsiteX1" fmla="*/ 1244338 w 1244338"/>
              <a:gd name="connsiteY1" fmla="*/ 999242 h 999242"/>
              <a:gd name="connsiteX2" fmla="*/ 1074655 w 1244338"/>
              <a:gd name="connsiteY2" fmla="*/ 0 h 999242"/>
              <a:gd name="connsiteX3" fmla="*/ 0 w 1244338"/>
              <a:gd name="connsiteY3" fmla="*/ 697584 h 99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4338" h="999242">
                <a:moveTo>
                  <a:pt x="0" y="697584"/>
                </a:moveTo>
                <a:lnTo>
                  <a:pt x="1244338" y="999242"/>
                </a:lnTo>
                <a:lnTo>
                  <a:pt x="1074655" y="0"/>
                </a:lnTo>
                <a:lnTo>
                  <a:pt x="0" y="697584"/>
                </a:lnTo>
                <a:close/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938128" y="3129699"/>
            <a:ext cx="1084082" cy="999241"/>
          </a:xfrm>
          <a:custGeom>
            <a:avLst/>
            <a:gdLst>
              <a:gd name="connsiteX0" fmla="*/ 141402 w 1084082"/>
              <a:gd name="connsiteY0" fmla="*/ 999241 h 999241"/>
              <a:gd name="connsiteX1" fmla="*/ 1084082 w 1084082"/>
              <a:gd name="connsiteY1" fmla="*/ 273377 h 999241"/>
              <a:gd name="connsiteX2" fmla="*/ 9427 w 1084082"/>
              <a:gd name="connsiteY2" fmla="*/ 9427 h 999241"/>
              <a:gd name="connsiteX3" fmla="*/ 0 w 1084082"/>
              <a:gd name="connsiteY3" fmla="*/ 0 h 99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082" h="999241">
                <a:moveTo>
                  <a:pt x="141402" y="999241"/>
                </a:moveTo>
                <a:lnTo>
                  <a:pt x="1084082" y="273377"/>
                </a:lnTo>
                <a:lnTo>
                  <a:pt x="9427" y="9427"/>
                </a:lnTo>
                <a:lnTo>
                  <a:pt x="0" y="0"/>
                </a:ln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835192" y="2828041"/>
            <a:ext cx="1055802" cy="980388"/>
          </a:xfrm>
          <a:custGeom>
            <a:avLst/>
            <a:gdLst>
              <a:gd name="connsiteX0" fmla="*/ 0 w 1055802"/>
              <a:gd name="connsiteY0" fmla="*/ 980388 h 980388"/>
              <a:gd name="connsiteX1" fmla="*/ 226243 w 1055802"/>
              <a:gd name="connsiteY1" fmla="*/ 0 h 980388"/>
              <a:gd name="connsiteX2" fmla="*/ 1055802 w 1055802"/>
              <a:gd name="connsiteY2" fmla="*/ 282804 h 980388"/>
              <a:gd name="connsiteX3" fmla="*/ 0 w 1055802"/>
              <a:gd name="connsiteY3" fmla="*/ 980388 h 98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5802" h="980388">
                <a:moveTo>
                  <a:pt x="0" y="980388"/>
                </a:moveTo>
                <a:lnTo>
                  <a:pt x="226243" y="0"/>
                </a:lnTo>
                <a:lnTo>
                  <a:pt x="1055802" y="282804"/>
                </a:lnTo>
                <a:lnTo>
                  <a:pt x="0" y="980388"/>
                </a:lnTo>
                <a:close/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i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3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style - rev. Feb 25, 2017">
  <a:themeElements>
    <a:clrScheme name="Blank Presentation 1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7D110C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lison - Macklin lab (rev 4 - July 9, 2016)">
  <a:themeElements>
    <a:clrScheme name="LJE USC">
      <a:dk1>
        <a:sysClr val="windowText" lastClr="000000"/>
      </a:dk1>
      <a:lt1>
        <a:srgbClr val="FFFFFF"/>
      </a:lt1>
      <a:dk2>
        <a:srgbClr val="990000"/>
      </a:dk2>
      <a:lt2>
        <a:srgbClr val="BFBFBF"/>
      </a:lt2>
      <a:accent1>
        <a:srgbClr val="FFCC26"/>
      </a:accent1>
      <a:accent2>
        <a:srgbClr val="7F7F7F"/>
      </a:accent2>
      <a:accent3>
        <a:srgbClr val="E36C09"/>
      </a:accent3>
      <a:accent4>
        <a:srgbClr val="C4BD97"/>
      </a:accent4>
      <a:accent5>
        <a:srgbClr val="4BACC6"/>
      </a:accent5>
      <a:accent6>
        <a:srgbClr val="F79646"/>
      </a:accent6>
      <a:hlink>
        <a:srgbClr val="00B0F0"/>
      </a:hlink>
      <a:folHlink>
        <a:srgbClr val="FFCC26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Ellison - Macklin lab (rev 4 - July 9, 2016)">
  <a:themeElements>
    <a:clrScheme name="LJE USC">
      <a:dk1>
        <a:sysClr val="windowText" lastClr="000000"/>
      </a:dk1>
      <a:lt1>
        <a:srgbClr val="FFFFFF"/>
      </a:lt1>
      <a:dk2>
        <a:srgbClr val="990000"/>
      </a:dk2>
      <a:lt2>
        <a:srgbClr val="BFBFBF"/>
      </a:lt2>
      <a:accent1>
        <a:srgbClr val="FFCC26"/>
      </a:accent1>
      <a:accent2>
        <a:srgbClr val="7F7F7F"/>
      </a:accent2>
      <a:accent3>
        <a:srgbClr val="E36C09"/>
      </a:accent3>
      <a:accent4>
        <a:srgbClr val="C4BD97"/>
      </a:accent4>
      <a:accent5>
        <a:srgbClr val="4BACC6"/>
      </a:accent5>
      <a:accent6>
        <a:srgbClr val="F79646"/>
      </a:accent6>
      <a:hlink>
        <a:srgbClr val="00B0F0"/>
      </a:hlink>
      <a:folHlink>
        <a:srgbClr val="FFCC26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Ellison - Macklin lab (rev 4 - July 9, 2016)">
  <a:themeElements>
    <a:clrScheme name="LJE USC">
      <a:dk1>
        <a:sysClr val="windowText" lastClr="000000"/>
      </a:dk1>
      <a:lt1>
        <a:srgbClr val="FFFFFF"/>
      </a:lt1>
      <a:dk2>
        <a:srgbClr val="990000"/>
      </a:dk2>
      <a:lt2>
        <a:srgbClr val="BFBFBF"/>
      </a:lt2>
      <a:accent1>
        <a:srgbClr val="FFCC26"/>
      </a:accent1>
      <a:accent2>
        <a:srgbClr val="7F7F7F"/>
      </a:accent2>
      <a:accent3>
        <a:srgbClr val="E36C09"/>
      </a:accent3>
      <a:accent4>
        <a:srgbClr val="C4BD97"/>
      </a:accent4>
      <a:accent5>
        <a:srgbClr val="4BACC6"/>
      </a:accent5>
      <a:accent6>
        <a:srgbClr val="F79646"/>
      </a:accent6>
      <a:hlink>
        <a:srgbClr val="00B0F0"/>
      </a:hlink>
      <a:folHlink>
        <a:srgbClr val="FFCC26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Macklin MathCancer rev Feb 2014">
  <a:themeElements>
    <a:clrScheme name="Custom 1">
      <a:dk1>
        <a:srgbClr val="990000"/>
      </a:dk1>
      <a:lt1>
        <a:sysClr val="window" lastClr="FFFFFF"/>
      </a:lt1>
      <a:dk2>
        <a:srgbClr val="000000"/>
      </a:dk2>
      <a:lt2>
        <a:srgbClr val="E3DED1"/>
      </a:lt2>
      <a:accent1>
        <a:srgbClr val="FFCC00"/>
      </a:accent1>
      <a:accent2>
        <a:srgbClr val="991B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323232"/>
      </a:hlink>
      <a:folHlink>
        <a:srgbClr val="32323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tx2"/>
          </a:solidFill>
          <a:headEnd type="none" w="med" len="med"/>
          <a:tailEnd type="triangl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Ellison - Macklin lab (rev 4 - July 9, 2016)">
  <a:themeElements>
    <a:clrScheme name="LJE USC">
      <a:dk1>
        <a:sysClr val="windowText" lastClr="000000"/>
      </a:dk1>
      <a:lt1>
        <a:srgbClr val="FFFFFF"/>
      </a:lt1>
      <a:dk2>
        <a:srgbClr val="990000"/>
      </a:dk2>
      <a:lt2>
        <a:srgbClr val="BFBFBF"/>
      </a:lt2>
      <a:accent1>
        <a:srgbClr val="FFCC26"/>
      </a:accent1>
      <a:accent2>
        <a:srgbClr val="7F7F7F"/>
      </a:accent2>
      <a:accent3>
        <a:srgbClr val="E36C09"/>
      </a:accent3>
      <a:accent4>
        <a:srgbClr val="C4BD97"/>
      </a:accent4>
      <a:accent5>
        <a:srgbClr val="4BACC6"/>
      </a:accent5>
      <a:accent6>
        <a:srgbClr val="F79646"/>
      </a:accent6>
      <a:hlink>
        <a:srgbClr val="00B0F0"/>
      </a:hlink>
      <a:folHlink>
        <a:srgbClr val="FFCC26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Macklin MathCancer rev Feb 2016">
  <a:themeElements>
    <a:clrScheme name="Custom 1">
      <a:dk1>
        <a:srgbClr val="990000"/>
      </a:dk1>
      <a:lt1>
        <a:sysClr val="window" lastClr="FFFFFF"/>
      </a:lt1>
      <a:dk2>
        <a:srgbClr val="000000"/>
      </a:dk2>
      <a:lt2>
        <a:srgbClr val="E3DED1"/>
      </a:lt2>
      <a:accent1>
        <a:srgbClr val="FFCC00"/>
      </a:accent1>
      <a:accent2>
        <a:srgbClr val="991B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323232"/>
      </a:hlink>
      <a:folHlink>
        <a:srgbClr val="32323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tx2"/>
          </a:solidFill>
          <a:headEnd type="none" w="med" len="med"/>
          <a:tailEnd type="triangl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Macklin MathCancer rev Feb 2016">
  <a:themeElements>
    <a:clrScheme name="Custom 1">
      <a:dk1>
        <a:srgbClr val="990000"/>
      </a:dk1>
      <a:lt1>
        <a:sysClr val="window" lastClr="FFFFFF"/>
      </a:lt1>
      <a:dk2>
        <a:srgbClr val="000000"/>
      </a:dk2>
      <a:lt2>
        <a:srgbClr val="E3DED1"/>
      </a:lt2>
      <a:accent1>
        <a:srgbClr val="FFCC00"/>
      </a:accent1>
      <a:accent2>
        <a:srgbClr val="991B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323232"/>
      </a:hlink>
      <a:folHlink>
        <a:srgbClr val="32323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tx2"/>
          </a:solidFill>
          <a:headEnd type="none" w="med" len="med"/>
          <a:tailEnd type="triangl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13286</TotalTime>
  <Words>2097</Words>
  <Application>Microsoft Office PowerPoint</Application>
  <PresentationFormat>On-screen Show (4:3)</PresentationFormat>
  <Paragraphs>375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ＭＳ Ｐゴシック</vt:lpstr>
      <vt:lpstr>ＭＳ Ｐゴシック</vt:lpstr>
      <vt:lpstr>Adobe Caslon Pro</vt:lpstr>
      <vt:lpstr>Arial</vt:lpstr>
      <vt:lpstr>Calibri</vt:lpstr>
      <vt:lpstr>Century Gothic</vt:lpstr>
      <vt:lpstr>Frutiger 55 Roman</vt:lpstr>
      <vt:lpstr>Palatino Linotype</vt:lpstr>
      <vt:lpstr>Verdana</vt:lpstr>
      <vt:lpstr>Master style - rev. Feb 25, 2017</vt:lpstr>
      <vt:lpstr>Ellison - Macklin lab (rev 4 - July 9, 2016)</vt:lpstr>
      <vt:lpstr>1_Ellison - Macklin lab (rev 4 - July 9, 2016)</vt:lpstr>
      <vt:lpstr>2_Ellison - Macklin lab (rev 4 - July 9, 2016)</vt:lpstr>
      <vt:lpstr>Macklin MathCancer rev Feb 2014</vt:lpstr>
      <vt:lpstr>3_Ellison - Macklin lab (rev 4 - July 9, 2016)</vt:lpstr>
      <vt:lpstr>Macklin MathCancer rev Feb 2016</vt:lpstr>
      <vt:lpstr>1_Macklin MathCancer rev Feb 2016</vt:lpstr>
      <vt:lpstr>Office Theme</vt:lpstr>
      <vt:lpstr>PowerPoint Presentation</vt:lpstr>
      <vt:lpstr>Schedule</vt:lpstr>
      <vt:lpstr>PowerPoint Presentation</vt:lpstr>
      <vt:lpstr>Liver Anatomy </vt:lpstr>
      <vt:lpstr>Liver Structure and Function</vt:lpstr>
      <vt:lpstr>Liver Structure and Function</vt:lpstr>
      <vt:lpstr>Liver Structure and Function</vt:lpstr>
      <vt:lpstr>Liver Structure and Function</vt:lpstr>
      <vt:lpstr>Liver Structure and Function</vt:lpstr>
      <vt:lpstr>Liver Structure and Function</vt:lpstr>
      <vt:lpstr>Liver Zonation and Function</vt:lpstr>
      <vt:lpstr>Liver Zonation and Function</vt:lpstr>
      <vt:lpstr>Liver Zonation and Function</vt:lpstr>
      <vt:lpstr>Liver Structure and Function</vt:lpstr>
      <vt:lpstr>Metabolism and Transport in the Liver</vt:lpstr>
      <vt:lpstr>PowerPoint Presentation</vt:lpstr>
      <vt:lpstr>Mechanics Matters in Liver</vt:lpstr>
      <vt:lpstr>Importance of Biomechanical Conditions in Perfused Liver Organoids</vt:lpstr>
      <vt:lpstr>PowerPoint Presentation</vt:lpstr>
      <vt:lpstr>PowerPoint Presentation</vt:lpstr>
      <vt:lpstr>Hepatitis, Fibrosis, and Cirrhosis</vt:lpstr>
      <vt:lpstr>Primary cancer in the liver</vt:lpstr>
      <vt:lpstr>Metastases in the liver</vt:lpstr>
      <vt:lpstr>Schedule</vt:lpstr>
    </vt:vector>
  </TitlesOfParts>
  <Company>Indiana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Information Technology and The Indiana University School of Informatics</dc:title>
  <dc:creator>Neal Moore</dc:creator>
  <cp:keywords/>
  <cp:lastModifiedBy>Paul Macklin</cp:lastModifiedBy>
  <cp:revision>697</cp:revision>
  <cp:lastPrinted>2009-05-27T19:00:23Z</cp:lastPrinted>
  <dcterms:created xsi:type="dcterms:W3CDTF">2011-04-26T20:44:01Z</dcterms:created>
  <dcterms:modified xsi:type="dcterms:W3CDTF">2017-07-17T16:43:05Z</dcterms:modified>
</cp:coreProperties>
</file>